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361" r:id="rId2"/>
    <p:sldId id="314" r:id="rId3"/>
    <p:sldId id="330" r:id="rId4"/>
    <p:sldId id="272" r:id="rId5"/>
    <p:sldId id="355" r:id="rId6"/>
    <p:sldId id="337" r:id="rId7"/>
    <p:sldId id="258" r:id="rId8"/>
    <p:sldId id="364" r:id="rId9"/>
    <p:sldId id="259" r:id="rId10"/>
    <p:sldId id="260" r:id="rId11"/>
    <p:sldId id="263" r:id="rId12"/>
    <p:sldId id="264" r:id="rId13"/>
    <p:sldId id="369" r:id="rId14"/>
    <p:sldId id="266" r:id="rId15"/>
    <p:sldId id="375" r:id="rId16"/>
    <p:sldId id="378" r:id="rId17"/>
    <p:sldId id="370" r:id="rId18"/>
    <p:sldId id="267" r:id="rId19"/>
    <p:sldId id="372" r:id="rId20"/>
    <p:sldId id="373" r:id="rId21"/>
    <p:sldId id="268" r:id="rId22"/>
    <p:sldId id="374" r:id="rId23"/>
    <p:sldId id="269" r:id="rId24"/>
    <p:sldId id="275" r:id="rId25"/>
    <p:sldId id="277" r:id="rId26"/>
    <p:sldId id="278" r:id="rId27"/>
    <p:sldId id="290" r:id="rId28"/>
    <p:sldId id="349" r:id="rId29"/>
    <p:sldId id="281" r:id="rId30"/>
    <p:sldId id="274" r:id="rId31"/>
    <p:sldId id="353" r:id="rId32"/>
    <p:sldId id="282" r:id="rId33"/>
    <p:sldId id="352" r:id="rId34"/>
    <p:sldId id="366" r:id="rId35"/>
    <p:sldId id="338" r:id="rId36"/>
    <p:sldId id="345" r:id="rId37"/>
    <p:sldId id="295" r:id="rId38"/>
    <p:sldId id="293" r:id="rId39"/>
    <p:sldId id="294" r:id="rId40"/>
    <p:sldId id="300" r:id="rId41"/>
    <p:sldId id="283" r:id="rId42"/>
    <p:sldId id="344" r:id="rId43"/>
    <p:sldId id="280" r:id="rId44"/>
    <p:sldId id="308" r:id="rId45"/>
    <p:sldId id="311" r:id="rId46"/>
    <p:sldId id="315" r:id="rId47"/>
    <p:sldId id="360" r:id="rId48"/>
    <p:sldId id="359" r:id="rId49"/>
    <p:sldId id="377" r:id="rId50"/>
    <p:sldId id="319" r:id="rId51"/>
    <p:sldId id="342" r:id="rId52"/>
    <p:sldId id="350" r:id="rId53"/>
    <p:sldId id="367" r:id="rId54"/>
    <p:sldId id="368" r:id="rId55"/>
    <p:sldId id="312" r:id="rId56"/>
    <p:sldId id="339" r:id="rId57"/>
    <p:sldId id="363" r:id="rId58"/>
  </p:sldIdLst>
  <p:sldSz cx="9144000" cy="6858000" type="screen4x3"/>
  <p:notesSz cx="9998075" cy="68659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0118"/>
    <a:srgbClr val="C3DCE1"/>
    <a:srgbClr val="D3E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2857" autoAdjust="0"/>
  </p:normalViewPr>
  <p:slideViewPr>
    <p:cSldViewPr>
      <p:cViewPr varScale="1">
        <p:scale>
          <a:sx n="106" d="100"/>
          <a:sy n="106" d="100"/>
        </p:scale>
        <p:origin x="181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4333116" cy="344551"/>
          </a:xfrm>
          <a:prstGeom prst="rect">
            <a:avLst/>
          </a:prstGeom>
        </p:spPr>
        <p:txBody>
          <a:bodyPr vert="horz" lIns="91443" tIns="45722" rIns="91443" bIns="45722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662649" y="1"/>
            <a:ext cx="4333116" cy="344551"/>
          </a:xfrm>
          <a:prstGeom prst="rect">
            <a:avLst/>
          </a:prstGeom>
        </p:spPr>
        <p:txBody>
          <a:bodyPr vert="horz" lIns="91443" tIns="45722" rIns="91443" bIns="45722" rtlCol="0"/>
          <a:lstStyle>
            <a:lvl1pPr algn="r">
              <a:defRPr sz="1200"/>
            </a:lvl1pPr>
          </a:lstStyle>
          <a:p>
            <a:fld id="{F2333001-0513-4D89-81FC-692D8E47F2E6}" type="datetimeFigureOut">
              <a:rPr lang="nl-BE" smtClean="0"/>
              <a:t>7/02/2022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3" y="6521387"/>
            <a:ext cx="4333116" cy="344551"/>
          </a:xfrm>
          <a:prstGeom prst="rect">
            <a:avLst/>
          </a:prstGeom>
        </p:spPr>
        <p:txBody>
          <a:bodyPr vert="horz" lIns="91443" tIns="45722" rIns="91443" bIns="45722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662649" y="6521387"/>
            <a:ext cx="4333116" cy="344551"/>
          </a:xfrm>
          <a:prstGeom prst="rect">
            <a:avLst/>
          </a:prstGeom>
        </p:spPr>
        <p:txBody>
          <a:bodyPr vert="horz" lIns="91443" tIns="45722" rIns="91443" bIns="45722" rtlCol="0" anchor="b"/>
          <a:lstStyle>
            <a:lvl1pPr algn="r">
              <a:defRPr sz="1200"/>
            </a:lvl1pPr>
          </a:lstStyle>
          <a:p>
            <a:fld id="{6DB5DD16-18D9-485E-BDD5-00441A4DFBE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514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32113" cy="344496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63651" y="0"/>
            <a:ext cx="4332113" cy="344496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40F1BFA9-8893-4377-8E85-3AB72A16E2F9}" type="datetimeFigureOut">
              <a:rPr lang="nl-BE" smtClean="0"/>
              <a:t>7/02/2022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454400" y="857250"/>
            <a:ext cx="3092450" cy="2319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1000964" y="3304329"/>
            <a:ext cx="7998460" cy="270364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2" y="6521442"/>
            <a:ext cx="4332113" cy="344496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63651" y="6521442"/>
            <a:ext cx="4332113" cy="344496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FC597138-96F6-450D-B80D-C00F173852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184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97138-96F6-450D-B80D-C00F17385251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939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F568-FCA3-485F-B6CE-AB0434827964}" type="datetimeFigureOut">
              <a:rPr lang="nl-NL" smtClean="0"/>
              <a:pPr/>
              <a:t>7-2-2022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779-A835-4FF1-95F7-9A7B9CFB5A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F568-FCA3-485F-B6CE-AB0434827964}" type="datetimeFigureOut">
              <a:rPr lang="nl-NL" smtClean="0"/>
              <a:pPr/>
              <a:t>7-2-2022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779-A835-4FF1-95F7-9A7B9CFB5A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F568-FCA3-485F-B6CE-AB0434827964}" type="datetimeFigureOut">
              <a:rPr lang="nl-NL" smtClean="0"/>
              <a:pPr/>
              <a:t>7-2-2022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779-A835-4FF1-95F7-9A7B9CFB5A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F568-FCA3-485F-B6CE-AB0434827964}" type="datetimeFigureOut">
              <a:rPr lang="nl-NL" smtClean="0"/>
              <a:pPr/>
              <a:t>7-2-2022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779-A835-4FF1-95F7-9A7B9CFB5A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F568-FCA3-485F-B6CE-AB0434827964}" type="datetimeFigureOut">
              <a:rPr lang="nl-NL" smtClean="0"/>
              <a:pPr/>
              <a:t>7-2-2022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779-A835-4FF1-95F7-9A7B9CFB5A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F568-FCA3-485F-B6CE-AB0434827964}" type="datetimeFigureOut">
              <a:rPr lang="nl-NL" smtClean="0"/>
              <a:pPr/>
              <a:t>7-2-2022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779-A835-4FF1-95F7-9A7B9CFB5A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F568-FCA3-485F-B6CE-AB0434827964}" type="datetimeFigureOut">
              <a:rPr lang="nl-NL" smtClean="0"/>
              <a:pPr/>
              <a:t>7-2-2022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779-A835-4FF1-95F7-9A7B9CFB5A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F568-FCA3-485F-B6CE-AB0434827964}" type="datetimeFigureOut">
              <a:rPr lang="nl-NL" smtClean="0"/>
              <a:pPr/>
              <a:t>7-2-2022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779-A835-4FF1-95F7-9A7B9CFB5A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F568-FCA3-485F-B6CE-AB0434827964}" type="datetimeFigureOut">
              <a:rPr lang="nl-NL" smtClean="0"/>
              <a:pPr/>
              <a:t>7-2-2022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779-A835-4FF1-95F7-9A7B9CFB5A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F568-FCA3-485F-B6CE-AB0434827964}" type="datetimeFigureOut">
              <a:rPr lang="nl-NL" smtClean="0"/>
              <a:pPr/>
              <a:t>7-2-2022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779-A835-4FF1-95F7-9A7B9CFB5A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F568-FCA3-485F-B6CE-AB0434827964}" type="datetimeFigureOut">
              <a:rPr lang="nl-NL" smtClean="0"/>
              <a:pPr/>
              <a:t>7-2-2022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779-A835-4FF1-95F7-9A7B9CFB5A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3F568-FCA3-485F-B6CE-AB0434827964}" type="datetimeFigureOut">
              <a:rPr lang="nl-NL" smtClean="0"/>
              <a:pPr/>
              <a:t>7-2-2022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BB779-A835-4FF1-95F7-9A7B9CFB5A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195CF90-B478-4E8F-B519-A495E91BA33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3477E0-042C-41F5-81F1-C6BF0A743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9" y="107370"/>
            <a:ext cx="2258589" cy="1019011"/>
          </a:xfrm>
          <a:prstGeom prst="rect">
            <a:avLst/>
          </a:prstGeom>
        </p:spPr>
      </p:pic>
      <p:sp>
        <p:nvSpPr>
          <p:cNvPr id="7" name="Titel 4">
            <a:extLst>
              <a:ext uri="{FF2B5EF4-FFF2-40B4-BE49-F238E27FC236}">
                <a16:creationId xmlns:a16="http://schemas.microsoft.com/office/drawing/2014/main" id="{BECA66BB-27B0-4510-94A0-6CC972FAB2F7}"/>
              </a:ext>
            </a:extLst>
          </p:cNvPr>
          <p:cNvSpPr txBox="1">
            <a:spLocks/>
          </p:cNvSpPr>
          <p:nvPr/>
        </p:nvSpPr>
        <p:spPr>
          <a:xfrm>
            <a:off x="322868" y="494085"/>
            <a:ext cx="8820473" cy="229122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nl-BE" sz="4500" dirty="0"/>
            </a:b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			</a:t>
            </a:r>
            <a:b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nl-BE" sz="2000" b="1" dirty="0">
                <a:solidFill>
                  <a:srgbClr val="0070C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Wij hebben een hart voor chocolade</a:t>
            </a:r>
            <a:r>
              <a:rPr lang="nl-BE" sz="2000" dirty="0">
                <a:solidFill>
                  <a:schemeClr val="accent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Tel.: </a:t>
            </a:r>
            <a:r>
              <a:rPr lang="nl-BE" sz="20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052/35 04 25</a:t>
            </a:r>
            <a:br>
              <a:rPr lang="nl-BE" sz="2000" dirty="0">
                <a:solidFill>
                  <a:schemeClr val="accent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nl-BE" sz="2000" dirty="0">
                <a:solidFill>
                  <a:schemeClr val="accent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Adres: </a:t>
            </a:r>
            <a:r>
              <a:rPr lang="nl-BE" sz="2000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Perreveld</a:t>
            </a:r>
            <a:r>
              <a:rPr lang="nl-BE" sz="20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8</a:t>
            </a:r>
            <a:r>
              <a:rPr lang="nl-BE" sz="2000" dirty="0">
                <a:solidFill>
                  <a:schemeClr val="accent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	GSM: </a:t>
            </a:r>
            <a:r>
              <a:rPr lang="nl-BE" sz="20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0477/44 54 88</a:t>
            </a:r>
            <a:br>
              <a:rPr lang="nl-BE" sz="2000" dirty="0">
                <a:solidFill>
                  <a:schemeClr val="accent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nl-BE" sz="2000" dirty="0">
                <a:solidFill>
                  <a:schemeClr val="accent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       </a:t>
            </a:r>
            <a:r>
              <a:rPr lang="nl-BE" sz="20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1745 Opwijk</a:t>
            </a:r>
            <a:r>
              <a:rPr lang="nl-BE" sz="2000" dirty="0">
                <a:solidFill>
                  <a:schemeClr val="accent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	Fax: </a:t>
            </a:r>
            <a:r>
              <a:rPr lang="nl-BE" sz="20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052/35 39 25</a:t>
            </a:r>
            <a:br>
              <a:rPr lang="nl-BE" sz="2000" dirty="0">
                <a:solidFill>
                  <a:schemeClr val="accent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nl-BE" sz="2000" dirty="0">
                <a:solidFill>
                  <a:schemeClr val="accent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E-mail: </a:t>
            </a:r>
            <a:r>
              <a:rPr lang="nl-BE" sz="20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info@vdvchocolaterie.com</a:t>
            </a:r>
            <a:br>
              <a:rPr lang="nl-BE" sz="2000" dirty="0">
                <a:solidFill>
                  <a:schemeClr val="accent4"/>
                </a:solidFill>
              </a:rPr>
            </a:br>
            <a:r>
              <a:rPr lang="nl-BE" sz="2000" dirty="0">
                <a:solidFill>
                  <a:schemeClr val="accent4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Website: </a:t>
            </a:r>
            <a:r>
              <a:rPr lang="nl-BE" sz="20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www.vdvchocolaterie.com</a:t>
            </a:r>
            <a:br>
              <a:rPr lang="nl-BE" sz="4500" dirty="0">
                <a:solidFill>
                  <a:schemeClr val="accent4"/>
                </a:solidFill>
              </a:rPr>
            </a:br>
            <a:endParaRPr lang="nl-NL" sz="4500" dirty="0">
              <a:solidFill>
                <a:schemeClr val="accent4"/>
              </a:solidFill>
            </a:endParaRPr>
          </a:p>
        </p:txBody>
      </p:sp>
      <p:sp>
        <p:nvSpPr>
          <p:cNvPr id="8" name="Tijdelijke aanduiding voor inhoud 5">
            <a:extLst>
              <a:ext uri="{FF2B5EF4-FFF2-40B4-BE49-F238E27FC236}">
                <a16:creationId xmlns:a16="http://schemas.microsoft.com/office/drawing/2014/main" id="{7998D2B1-1735-4DEE-B02B-5E8FFB5DC832}"/>
              </a:ext>
            </a:extLst>
          </p:cNvPr>
          <p:cNvSpPr txBox="1">
            <a:spLocks/>
          </p:cNvSpPr>
          <p:nvPr/>
        </p:nvSpPr>
        <p:spPr>
          <a:xfrm>
            <a:off x="2303749" y="2737246"/>
            <a:ext cx="4662536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800" dirty="0"/>
          </a:p>
          <a:p>
            <a:pPr lvl="2"/>
            <a:endParaRPr lang="nl-BE" sz="1350" dirty="0"/>
          </a:p>
          <a:p>
            <a:pPr marL="171450" algn="l"/>
            <a:r>
              <a:rPr lang="nl-BE" sz="27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	Catalogus - </a:t>
            </a:r>
            <a:r>
              <a:rPr lang="nl-BE" sz="2700" b="1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Catalogue</a:t>
            </a:r>
            <a:endParaRPr lang="nl-BE" sz="3450" b="1" dirty="0">
              <a:solidFill>
                <a:schemeClr val="bg1"/>
              </a:solidFill>
            </a:endParaRPr>
          </a:p>
          <a:p>
            <a:pPr marL="171450"/>
            <a:r>
              <a:rPr lang="nl-BE" sz="72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Pasen - </a:t>
            </a:r>
            <a:r>
              <a:rPr lang="nl-BE" sz="7200" b="1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Pâques</a:t>
            </a:r>
            <a:endParaRPr lang="nl-BE" sz="7200" b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8326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3500" y="0"/>
            <a:ext cx="4000500" cy="6858000"/>
          </a:xfrm>
        </p:spPr>
        <p:txBody>
          <a:bodyPr>
            <a:normAutofit fontScale="77500" lnSpcReduction="20000"/>
          </a:bodyPr>
          <a:lstStyle/>
          <a:p>
            <a:pPr lvl="8"/>
            <a:endParaRPr lang="nl-BE" dirty="0"/>
          </a:p>
          <a:p>
            <a:pPr marL="0" indent="0">
              <a:buNone/>
            </a:pPr>
            <a:r>
              <a:rPr lang="nl-BE" sz="4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Benny, staande haas in witte, pure of melkchocolade</a:t>
            </a:r>
          </a:p>
          <a:p>
            <a:pPr marL="0" indent="0">
              <a:buNone/>
            </a:pPr>
            <a:r>
              <a:rPr lang="nl-BE" sz="4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   </a:t>
            </a:r>
          </a:p>
          <a:p>
            <a:pPr marL="0" indent="0">
              <a:buNone/>
            </a:pP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Benny,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lièvre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avec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panier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sur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son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dos au chocolat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pur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ou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chocolat au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endParaRPr lang="nl-BE" sz="4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endParaRPr lang="nl-BE" sz="4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32 cm - 320g</a:t>
            </a:r>
          </a:p>
          <a:p>
            <a:pPr marL="0" indent="0">
              <a:buNone/>
            </a:pP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             			€ 11.95</a:t>
            </a:r>
          </a:p>
          <a:p>
            <a:pPr lvl="8"/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3501" y="12145"/>
            <a:ext cx="4000499" cy="6858000"/>
          </a:xfrm>
        </p:spPr>
        <p:txBody>
          <a:bodyPr>
            <a:normAutofit fontScale="25000" lnSpcReduction="20000"/>
          </a:bodyPr>
          <a:lstStyle/>
          <a:p>
            <a:pPr marL="3657600" lvl="8" indent="0" algn="just">
              <a:buNone/>
            </a:pPr>
            <a:r>
              <a:rPr lang="nl-BE" sz="3600" b="1" dirty="0"/>
              <a:t>  </a:t>
            </a: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114300" indent="0">
              <a:buNone/>
            </a:pPr>
            <a:r>
              <a:rPr lang="nl-BE" sz="4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132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Sky</a:t>
            </a:r>
            <a:r>
              <a:rPr lang="nl-BE" sz="1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haas met ski’s in melkchocolade of pure chocolade en afgewerkt met pure, witte en gekleurde melkchocolade</a:t>
            </a:r>
          </a:p>
          <a:p>
            <a:pPr marL="114300" indent="0">
              <a:buNone/>
            </a:pPr>
            <a:endParaRPr lang="nl-BE" sz="1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114300" indent="0">
              <a:buNone/>
            </a:pPr>
            <a:r>
              <a:rPr lang="nl-BE" sz="1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Sky</a:t>
            </a:r>
            <a:r>
              <a:rPr lang="nl-BE" sz="1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</a:t>
            </a:r>
            <a:r>
              <a:rPr lang="nl-BE" sz="1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1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1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lièvre</a:t>
            </a:r>
            <a:r>
              <a:rPr lang="nl-BE" sz="1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1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avec</a:t>
            </a:r>
            <a:r>
              <a:rPr lang="nl-BE" sz="1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des </a:t>
            </a:r>
          </a:p>
          <a:p>
            <a:pPr marL="114300" indent="0">
              <a:buNone/>
            </a:pPr>
            <a:r>
              <a:rPr lang="nl-BE" sz="1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skis</a:t>
            </a:r>
            <a:r>
              <a:rPr lang="nl-BE" sz="1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au </a:t>
            </a:r>
            <a:r>
              <a:rPr lang="nl-BE" sz="1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1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1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ou</a:t>
            </a:r>
            <a:r>
              <a:rPr lang="nl-BE" sz="1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chocolat pur (details au chocolat </a:t>
            </a:r>
            <a:r>
              <a:rPr lang="nl-BE" sz="1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1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pur, au </a:t>
            </a:r>
            <a:r>
              <a:rPr lang="nl-BE" sz="1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1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13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coloré</a:t>
            </a:r>
            <a:r>
              <a:rPr lang="nl-BE" sz="1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)</a:t>
            </a:r>
          </a:p>
          <a:p>
            <a:pPr marL="114300" indent="0">
              <a:buNone/>
            </a:pPr>
            <a:endParaRPr lang="nl-BE" sz="1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114300" indent="0">
              <a:buNone/>
            </a:pPr>
            <a:r>
              <a:rPr lang="nl-BE" sz="13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23 cm	210 g					€ 7.95</a:t>
            </a:r>
            <a:endParaRPr lang="nl-NL" sz="1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65359" y="0"/>
            <a:ext cx="4178641" cy="6858000"/>
          </a:xfrm>
        </p:spPr>
        <p:txBody>
          <a:bodyPr>
            <a:noAutofit/>
          </a:bodyPr>
          <a:lstStyle/>
          <a:p>
            <a:pPr>
              <a:buNone/>
            </a:pPr>
            <a:endParaRPr lang="nl-BE" sz="2500" b="1" dirty="0"/>
          </a:p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Angel, geel kuikentje in ei in melkchocolade afgewerkt met pure chocolade en gekleurde melkchocolade</a:t>
            </a:r>
          </a:p>
          <a:p>
            <a:pPr>
              <a:buNone/>
            </a:pPr>
            <a:endParaRPr lang="nl-BE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Angel,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petit</a:t>
            </a: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poussin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jaune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dans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un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(details au chocolat pur et 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coloré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) </a:t>
            </a: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14 cm - 180 g    					€ 6.95</a:t>
            </a:r>
          </a:p>
          <a:p>
            <a:endParaRPr lang="nl-BE" sz="4000" b="1" dirty="0"/>
          </a:p>
          <a:p>
            <a:endParaRPr lang="nl-NL" sz="4000" dirty="0"/>
          </a:p>
        </p:txBody>
      </p:sp>
      <p:pic>
        <p:nvPicPr>
          <p:cNvPr id="4" name="Picture 2" descr="G:\DCIM\101MSDCF\DSC06705.JPG">
            <a:extLst>
              <a:ext uri="{FF2B5EF4-FFF2-40B4-BE49-F238E27FC236}">
                <a16:creationId xmlns:a16="http://schemas.microsoft.com/office/drawing/2014/main" id="{B4C61AF6-A067-4509-A6C8-1F4E5FB5D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864" t="5906" r="17719" b="12589"/>
          <a:stretch>
            <a:fillRect/>
          </a:stretch>
        </p:blipFill>
        <p:spPr bwMode="auto">
          <a:xfrm rot="16200000">
            <a:off x="-537145" y="800361"/>
            <a:ext cx="6044787" cy="4965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65359" y="0"/>
            <a:ext cx="4178641" cy="6858000"/>
          </a:xfrm>
        </p:spPr>
        <p:txBody>
          <a:bodyPr>
            <a:noAutofit/>
          </a:bodyPr>
          <a:lstStyle/>
          <a:p>
            <a:pPr>
              <a:buNone/>
            </a:pPr>
            <a:endParaRPr lang="nl-BE" sz="2500" b="1" dirty="0"/>
          </a:p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Happy </a:t>
            </a:r>
            <a:r>
              <a:rPr lang="nl-BE" sz="36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ducks</a:t>
            </a: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melkchocolade, witte of fondant chocolade</a:t>
            </a: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Happy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ducks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ou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noir</a:t>
            </a: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11,50 cm 					€ 3.95/stuk</a:t>
            </a:r>
          </a:p>
          <a:p>
            <a:endParaRPr lang="nl-BE" sz="4000" b="1" dirty="0"/>
          </a:p>
          <a:p>
            <a:endParaRPr lang="nl-NL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BEC7B1-99DB-49FA-9D32-6232A655D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3" t="31417" r="17963" b="13064"/>
          <a:stretch/>
        </p:blipFill>
        <p:spPr bwMode="auto">
          <a:xfrm>
            <a:off x="2123728" y="429329"/>
            <a:ext cx="2952329" cy="20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D5E22A5-2267-4A37-9208-2C7ED93D6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31746" r="21428" b="14285"/>
          <a:stretch/>
        </p:blipFill>
        <p:spPr bwMode="auto">
          <a:xfrm>
            <a:off x="25003" y="2686857"/>
            <a:ext cx="2753112" cy="19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64ACE2C-E7AD-4480-AF05-4C06C4653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1" t="31162" r="22680" b="11792"/>
          <a:stretch/>
        </p:blipFill>
        <p:spPr bwMode="auto">
          <a:xfrm>
            <a:off x="2452656" y="2686857"/>
            <a:ext cx="2623401" cy="21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9F6391B-F000-43DD-AFB5-9E72DF96B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6" t="31407" r="21658" b="20684"/>
          <a:stretch/>
        </p:blipFill>
        <p:spPr bwMode="auto">
          <a:xfrm>
            <a:off x="-13498" y="429329"/>
            <a:ext cx="2555291" cy="170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884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0256" y="0"/>
            <a:ext cx="4003744" cy="6858000"/>
          </a:xfrm>
        </p:spPr>
        <p:txBody>
          <a:bodyPr>
            <a:normAutofit fontScale="85000" lnSpcReduction="20000"/>
          </a:bodyPr>
          <a:lstStyle/>
          <a:p>
            <a:pPr lvl="8">
              <a:buNone/>
            </a:pPr>
            <a:endParaRPr lang="nl-BE" dirty="0"/>
          </a:p>
          <a:p>
            <a:pPr lvl="8">
              <a:buNone/>
            </a:pPr>
            <a:endParaRPr lang="nl-BE" dirty="0"/>
          </a:p>
          <a:p>
            <a:pPr lvl="8">
              <a:buNone/>
            </a:pPr>
            <a:endParaRPr lang="nl-BE" dirty="0"/>
          </a:p>
          <a:p>
            <a:pPr marL="0" indent="0">
              <a:buNone/>
            </a:pPr>
            <a:r>
              <a:rPr lang="nl-NL" sz="48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Bram, de smiley haas met de witte tanden in  melkchocolade, witte of fondant chocolade</a:t>
            </a:r>
            <a:br>
              <a:rPr lang="nl-NL" sz="48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NL" sz="48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Bram, </a:t>
            </a:r>
            <a:r>
              <a:rPr lang="nl-NL" sz="48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le</a:t>
            </a:r>
            <a: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48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lièvre</a:t>
            </a:r>
            <a: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riant </a:t>
            </a:r>
            <a:r>
              <a:rPr lang="nl-NL" sz="48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aux</a:t>
            </a:r>
            <a: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48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dents</a:t>
            </a:r>
            <a: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48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blancs</a:t>
            </a:r>
            <a: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au chocolat au </a:t>
            </a:r>
            <a:r>
              <a:rPr lang="nl-NL" sz="48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lait</a:t>
            </a:r>
            <a: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, </a:t>
            </a:r>
            <a:r>
              <a:rPr lang="nl-NL" sz="48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blanc</a:t>
            </a:r>
            <a: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48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ou</a:t>
            </a:r>
            <a: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48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noir</a:t>
            </a:r>
            <a:b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25 cm    180g</a:t>
            </a:r>
            <a:b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NL" sz="48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		€ 7.95</a:t>
            </a:r>
            <a:endParaRPr lang="nl-NL" sz="4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0D4B3E-A56B-49FB-AC56-8FF81899D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8965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3500" y="0"/>
            <a:ext cx="4000500" cy="6858000"/>
          </a:xfrm>
        </p:spPr>
        <p:txBody>
          <a:bodyPr>
            <a:normAutofit lnSpcReduction="10000"/>
          </a:bodyPr>
          <a:lstStyle/>
          <a:p>
            <a:pPr marL="0" indent="0" defTabSz="179388">
              <a:buNone/>
            </a:pPr>
            <a:endParaRPr lang="nl-BE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defTabSz="179388">
              <a:buNone/>
            </a:pPr>
            <a:r>
              <a:rPr lang="nl-BE" sz="4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Emma, mama met kuikentje in kruiwagen in melkchocolade</a:t>
            </a:r>
          </a:p>
          <a:p>
            <a:pPr marL="0" indent="0" defTabSz="179388">
              <a:buNone/>
            </a:pP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Emma,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maman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avec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son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petit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poussin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dans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une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brouette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au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  <a:p>
            <a:pPr marL="0" indent="0" defTabSz="179388">
              <a:buNone/>
            </a:pP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17,50 cm    130g </a:t>
            </a:r>
          </a:p>
          <a:p>
            <a:pPr marL="0" indent="0" defTabSz="179388">
              <a:buNone/>
            </a:pP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						€ 7,50</a:t>
            </a:r>
            <a:endParaRPr lang="nl-NL" sz="4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02651D-604F-4792-A095-189AC91F6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18265" r="41654" b="6288"/>
          <a:stretch/>
        </p:blipFill>
        <p:spPr bwMode="auto">
          <a:xfrm>
            <a:off x="191263" y="332656"/>
            <a:ext cx="4392489" cy="602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03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0256" y="0"/>
            <a:ext cx="4003744" cy="6858000"/>
          </a:xfrm>
        </p:spPr>
        <p:txBody>
          <a:bodyPr>
            <a:normAutofit fontScale="70000" lnSpcReduction="20000"/>
          </a:bodyPr>
          <a:lstStyle/>
          <a:p>
            <a:pPr lvl="8">
              <a:buNone/>
            </a:pPr>
            <a:endParaRPr lang="nl-BE" dirty="0"/>
          </a:p>
          <a:p>
            <a:pPr lvl="8">
              <a:buNone/>
            </a:pPr>
            <a:endParaRPr lang="nl-BE" dirty="0"/>
          </a:p>
          <a:p>
            <a:pPr lvl="8">
              <a:buNone/>
            </a:pPr>
            <a:endParaRPr lang="nl-BE" dirty="0"/>
          </a:p>
          <a:p>
            <a:pPr marL="0" indent="0">
              <a:buNone/>
            </a:pPr>
            <a:r>
              <a:rPr lang="nl-BE" sz="4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Philip, haas met ei in kruiwagen in melkchocolade, afgewerkt met gekleurde melkchocolade</a:t>
            </a:r>
          </a:p>
          <a:p>
            <a:pPr marL="0" indent="0">
              <a:buNone/>
            </a:pPr>
            <a:endParaRPr lang="nl-BE" sz="4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Philippe,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lièvre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avec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un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dans sa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brouette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au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(details au chocolat au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coloré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)</a:t>
            </a:r>
          </a:p>
          <a:p>
            <a:pPr>
              <a:buNone/>
            </a:pP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  <a:p>
            <a:pPr>
              <a:buNone/>
            </a:pP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17,50 cm       </a:t>
            </a:r>
          </a:p>
          <a:p>
            <a:pPr>
              <a:buNone/>
            </a:pP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				 				€ 7.50</a:t>
            </a:r>
            <a:endParaRPr lang="nl-NL" sz="4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F0CC0CA-EA57-4A4B-9BD6-5C6220782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4664"/>
            <a:ext cx="49685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575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0256" y="0"/>
            <a:ext cx="4003744" cy="6858000"/>
          </a:xfrm>
        </p:spPr>
        <p:txBody>
          <a:bodyPr>
            <a:normAutofit fontScale="92500" lnSpcReduction="10000"/>
          </a:bodyPr>
          <a:lstStyle/>
          <a:p>
            <a:pPr lvl="8">
              <a:buNone/>
            </a:pPr>
            <a:endParaRPr lang="nl-BE" dirty="0"/>
          </a:p>
          <a:p>
            <a:pPr lvl="8">
              <a:buNone/>
            </a:pPr>
            <a:endParaRPr lang="nl-BE" dirty="0"/>
          </a:p>
          <a:p>
            <a:pPr lvl="8">
              <a:buNone/>
            </a:pPr>
            <a:endParaRPr lang="nl-BE" dirty="0"/>
          </a:p>
          <a:p>
            <a:pPr marL="0" indent="0">
              <a:buNone/>
            </a:pPr>
            <a:r>
              <a:rPr lang="nl-BE" sz="48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Elsie</a:t>
            </a:r>
            <a:r>
              <a:rPr lang="nl-BE" sz="4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de ballerina in melkchocolade</a:t>
            </a:r>
          </a:p>
          <a:p>
            <a:pPr marL="0" indent="0">
              <a:buNone/>
            </a:pP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Elsie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la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ballerine</a:t>
            </a: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au </a:t>
            </a:r>
            <a:r>
              <a:rPr lang="nl-BE" sz="48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endParaRPr lang="nl-BE" sz="4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  <a:p>
            <a:pPr>
              <a:buNone/>
            </a:pP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14cm       </a:t>
            </a:r>
          </a:p>
          <a:p>
            <a:pPr>
              <a:buNone/>
            </a:pPr>
            <a:r>
              <a:rPr lang="nl-BE" sz="48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							€ 3.95</a:t>
            </a:r>
            <a:endParaRPr lang="nl-NL" sz="4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C00354-1F67-4753-8267-215062A10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25123" r="58523" b="19595"/>
          <a:stretch/>
        </p:blipFill>
        <p:spPr bwMode="auto">
          <a:xfrm>
            <a:off x="467544" y="836712"/>
            <a:ext cx="3096344" cy="51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248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4048" y="0"/>
            <a:ext cx="4139952" cy="6858000"/>
          </a:xfrm>
        </p:spPr>
        <p:txBody>
          <a:bodyPr>
            <a:normAutofit/>
          </a:bodyPr>
          <a:lstStyle/>
          <a:p>
            <a:pPr algn="l"/>
            <a:r>
              <a:rPr lang="nl-NL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Picasso, de schilderhaas in  melkchocolade</a:t>
            </a:r>
            <a:br>
              <a:rPr lang="nl-NL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NL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Picasso,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le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lièvre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peintre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au chocolat au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lait</a:t>
            </a:r>
            <a:b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14 cm</a:t>
            </a:r>
            <a:b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		€ 3,95/st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3DB26D9-D380-4902-8D34-B910C61FB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25718" r="11220" b="17023"/>
          <a:stretch/>
        </p:blipFill>
        <p:spPr bwMode="auto">
          <a:xfrm>
            <a:off x="337151" y="548680"/>
            <a:ext cx="423484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4048" y="0"/>
            <a:ext cx="4139952" cy="6858000"/>
          </a:xfrm>
        </p:spPr>
        <p:txBody>
          <a:bodyPr>
            <a:normAutofit/>
          </a:bodyPr>
          <a:lstStyle/>
          <a:p>
            <a:pPr algn="l"/>
            <a:r>
              <a:rPr lang="nl-NL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Bram, de smiley haas met de gekleurde strik in  melkchocolade</a:t>
            </a:r>
            <a:br>
              <a:rPr lang="nl-NL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NL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Bram,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le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lièvre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riant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avec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son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noeud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papillon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coloré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au chocolat au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lait</a:t>
            </a:r>
            <a:b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14cm    </a:t>
            </a:r>
            <a:b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		€ 4.95/st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CE15C1E-84E8-4909-A627-D5A897156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3" t="18857" r="26371" b="19474"/>
          <a:stretch/>
        </p:blipFill>
        <p:spPr bwMode="auto">
          <a:xfrm>
            <a:off x="0" y="476672"/>
            <a:ext cx="507846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74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4077072"/>
            <a:ext cx="9144000" cy="27809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nl-BE" sz="3600" dirty="0"/>
          </a:p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Ei in witte, fondant of melkchocolade gevuld met 500 g kleine eitjes of pralines</a:t>
            </a:r>
          </a:p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fr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</a:t>
            </a:r>
            <a:r>
              <a:rPr lang="fr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au chocolat blanc, fondant ou au lait rempli de 500 g de petits </a:t>
            </a:r>
            <a:r>
              <a:rPr lang="fr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oeufs</a:t>
            </a:r>
            <a:r>
              <a:rPr lang="fr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ou pralines</a:t>
            </a:r>
          </a:p>
          <a:p>
            <a:pPr marL="0" indent="0">
              <a:buNone/>
            </a:pPr>
            <a:endParaRPr lang="nl-BE" sz="5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17,50 cm </a:t>
            </a: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 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€ 24.95 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45FCE47-3AB7-48A3-A365-5B8266474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832648" cy="437448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0032" y="0"/>
            <a:ext cx="4283968" cy="6858000"/>
          </a:xfrm>
        </p:spPr>
        <p:txBody>
          <a:bodyPr>
            <a:normAutofit/>
          </a:bodyPr>
          <a:lstStyle/>
          <a:p>
            <a:pPr algn="l"/>
            <a:r>
              <a:rPr lang="nl-NL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Jenny, het happy </a:t>
            </a:r>
            <a:r>
              <a:rPr lang="nl-NL" sz="3600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easter</a:t>
            </a:r>
            <a:r>
              <a:rPr lang="nl-NL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haasje met ei op de rug in  melkchocolade</a:t>
            </a:r>
            <a:br>
              <a:rPr lang="nl-NL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NL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Jenny,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le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lièvre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avec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un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oeuf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sur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le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dos au chocolat au </a:t>
            </a:r>
            <a:r>
              <a:rPr lang="nl-NL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lait</a:t>
            </a: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b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11cm</a:t>
            </a:r>
            <a:b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NL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		€ 2,95/st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9C75D85-1C31-4FF6-B8A0-096EDAA1F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t="33415" r="19760" b="18212"/>
          <a:stretch/>
        </p:blipFill>
        <p:spPr bwMode="auto">
          <a:xfrm>
            <a:off x="1" y="1340768"/>
            <a:ext cx="4860032" cy="295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63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44008" y="0"/>
            <a:ext cx="4499992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BE" sz="5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Dave, het zwaaiende konijntje in melkchocolade</a:t>
            </a:r>
            <a:endParaRPr lang="nl-BE" sz="25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Dave,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petit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lapin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adorable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saluant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au chocolat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225 g</a:t>
            </a: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 		 € 11.95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69E9D07-8A08-417F-824B-76F25CAF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36712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44008" y="0"/>
            <a:ext cx="4499992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BE" sz="5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Jules, haas op moto in melkchocolade</a:t>
            </a:r>
          </a:p>
          <a:p>
            <a:pPr marL="0" indent="0">
              <a:buNone/>
            </a:pP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Jules,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motard au chocolat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350 g</a:t>
            </a: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 	 € 14,95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53C29E6B-6054-4069-99B4-813933969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21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3500" y="0"/>
            <a:ext cx="4000500" cy="6858000"/>
          </a:xfrm>
        </p:spPr>
        <p:txBody>
          <a:bodyPr>
            <a:normAutofit fontScale="85000" lnSpcReduction="20000"/>
          </a:bodyPr>
          <a:lstStyle/>
          <a:p>
            <a:pPr marL="0" indent="0" defTabSz="179388">
              <a:buNone/>
            </a:pPr>
            <a:endParaRPr lang="nl-BE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defTabSz="179388">
              <a:buNone/>
            </a:pPr>
            <a:r>
              <a:rPr lang="nl-BE" sz="4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Sam, het konijntje houdt het ei met de strik goed vast, in melkchocolade of wit </a:t>
            </a:r>
            <a:r>
              <a:rPr lang="nl-BE" sz="46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marbré</a:t>
            </a:r>
            <a:endParaRPr lang="nl-BE" sz="4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defTabSz="179388">
              <a:buNone/>
            </a:pP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Sam,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petit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lapin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tient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bien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l’oeuf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avec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noeud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au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ou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marbré</a:t>
            </a:r>
            <a:endParaRPr lang="nl-BE" sz="4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defTabSz="179388">
              <a:buNone/>
            </a:pPr>
            <a:endParaRPr lang="nl-BE" sz="4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defTabSz="179388">
              <a:buNone/>
            </a:pP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21 cm    285g </a:t>
            </a:r>
          </a:p>
          <a:p>
            <a:pPr marL="0" indent="0" defTabSz="179388">
              <a:buNone/>
            </a:pP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						€ 12,95</a:t>
            </a:r>
            <a:endParaRPr lang="nl-NL" sz="4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BD7D1BB-EA1E-4534-B5B5-B7C922F39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32150" r="34250" b="18501"/>
          <a:stretch/>
        </p:blipFill>
        <p:spPr bwMode="auto">
          <a:xfrm>
            <a:off x="251520" y="44624"/>
            <a:ext cx="288032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BC2F2EE5-3264-438F-9402-8B39C7A09A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33201" r="36613" b="17451"/>
          <a:stretch/>
        </p:blipFill>
        <p:spPr bwMode="auto">
          <a:xfrm>
            <a:off x="2051720" y="3356992"/>
            <a:ext cx="266429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3500" y="0"/>
            <a:ext cx="40005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Irene, de kip op nest in melkchocolade</a:t>
            </a:r>
          </a:p>
          <a:p>
            <a:pPr marL="0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Irene, la poule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sur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son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nid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19 cm - 300 g</a:t>
            </a: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€ 9,95              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435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80748" y="0"/>
            <a:ext cx="5763252" cy="6858000"/>
          </a:xfrm>
        </p:spPr>
        <p:txBody>
          <a:bodyPr>
            <a:normAutofit/>
          </a:bodyPr>
          <a:lstStyle/>
          <a:p>
            <a:pPr>
              <a:buNone/>
            </a:pPr>
            <a:endParaRPr lang="nl-BE" sz="4000" b="1" dirty="0"/>
          </a:p>
          <a:p>
            <a:pPr>
              <a:buNone/>
            </a:pPr>
            <a:endParaRPr lang="nl-BE" sz="4000" b="1" dirty="0"/>
          </a:p>
          <a:p>
            <a:pPr marL="0" indent="0">
              <a:buNone/>
            </a:pPr>
            <a:r>
              <a:rPr lang="nl-BE" sz="36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Kenshin</a:t>
            </a: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de zittende haas in melkchocolade</a:t>
            </a:r>
          </a:p>
          <a:p>
            <a:pPr marL="0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Kenshin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lièvre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assis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27 cm - 300 g</a:t>
            </a: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€ 9,95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r="18809"/>
          <a:stretch/>
        </p:blipFill>
        <p:spPr>
          <a:xfrm>
            <a:off x="-6966" y="0"/>
            <a:ext cx="33951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3500" y="0"/>
            <a:ext cx="4000500" cy="6858000"/>
          </a:xfrm>
        </p:spPr>
        <p:txBody>
          <a:bodyPr>
            <a:normAutofit fontScale="70000" lnSpcReduction="20000"/>
          </a:bodyPr>
          <a:lstStyle/>
          <a:p>
            <a:pPr marL="0" indent="0" defTabSz="179388">
              <a:buNone/>
            </a:pPr>
            <a:endParaRPr lang="nl-BE" sz="4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defTabSz="179388">
              <a:buNone/>
            </a:pPr>
            <a:r>
              <a:rPr lang="nl-BE" sz="51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Jessy</a:t>
            </a:r>
            <a:r>
              <a:rPr lang="nl-BE" sz="51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en James, duo in ei in melkchocolade, afgewerkt met witte, pure en gekleurde melkchocolade</a:t>
            </a:r>
          </a:p>
          <a:p>
            <a:pPr marL="0" indent="0" defTabSz="179388">
              <a:buNone/>
            </a:pPr>
            <a:endParaRPr lang="nl-BE" sz="51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defTabSz="179388">
              <a:buNone/>
            </a:pPr>
            <a:r>
              <a:rPr lang="nl-BE" sz="51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Jessy</a:t>
            </a:r>
            <a:r>
              <a:rPr lang="nl-BE" sz="51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et James, </a:t>
            </a:r>
            <a:r>
              <a:rPr lang="nl-BE" sz="51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51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51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couple</a:t>
            </a:r>
            <a:r>
              <a:rPr lang="nl-BE" sz="51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dans </a:t>
            </a:r>
            <a:r>
              <a:rPr lang="nl-BE" sz="51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son</a:t>
            </a:r>
            <a:r>
              <a:rPr lang="nl-BE" sz="51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51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</a:t>
            </a:r>
            <a:r>
              <a:rPr lang="nl-BE" sz="51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au </a:t>
            </a:r>
            <a:r>
              <a:rPr lang="nl-BE" sz="51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51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(details au chocolat </a:t>
            </a:r>
            <a:r>
              <a:rPr lang="nl-BE" sz="51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51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pur et au </a:t>
            </a:r>
            <a:r>
              <a:rPr lang="nl-BE" sz="51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51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51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coloré</a:t>
            </a:r>
            <a:r>
              <a:rPr lang="nl-BE" sz="51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)</a:t>
            </a:r>
          </a:p>
          <a:p>
            <a:pPr marL="0" indent="0" defTabSz="179388">
              <a:buNone/>
            </a:pPr>
            <a:endParaRPr lang="nl-BE" sz="51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defTabSz="179388">
              <a:buNone/>
            </a:pPr>
            <a:r>
              <a:rPr lang="nl-BE" sz="51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22 cm - 300 g</a:t>
            </a:r>
          </a:p>
          <a:p>
            <a:pPr marL="0" indent="0" defTabSz="179388">
              <a:buNone/>
            </a:pPr>
            <a:r>
              <a:rPr lang="nl-BE" sz="51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											€ 12.95</a:t>
            </a:r>
            <a:endParaRPr lang="nl-NL" sz="51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4077072"/>
            <a:ext cx="9144000" cy="2780928"/>
          </a:xfrm>
        </p:spPr>
        <p:txBody>
          <a:bodyPr>
            <a:normAutofit/>
          </a:bodyPr>
          <a:lstStyle/>
          <a:p>
            <a:pPr marL="3657600" lvl="8" indent="0">
              <a:buNone/>
            </a:pPr>
            <a:r>
              <a:rPr lang="nl-BE" sz="4000" b="1" dirty="0"/>
              <a:t>                                  </a:t>
            </a:r>
          </a:p>
          <a:p>
            <a:pPr marL="11430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</a:t>
            </a:r>
            <a:r>
              <a:rPr lang="nl-BE" sz="36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Cupcake</a:t>
            </a: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konijntje met chocolade crème</a:t>
            </a:r>
          </a:p>
          <a:p>
            <a:pPr marL="11430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Cupcake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lapin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avec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de la crème au chocolat								€ 3.40/100g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00D5C8D-3DF0-4FED-BF01-EB5F49461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34575" r="20863" b="18177"/>
          <a:stretch/>
        </p:blipFill>
        <p:spPr bwMode="auto">
          <a:xfrm>
            <a:off x="2267744" y="260648"/>
            <a:ext cx="514617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861048"/>
            <a:ext cx="9144000" cy="2996952"/>
          </a:xfrm>
        </p:spPr>
        <p:txBody>
          <a:bodyPr>
            <a:normAutofit/>
          </a:bodyPr>
          <a:lstStyle/>
          <a:p>
            <a:pPr algn="l"/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Lege </a:t>
            </a:r>
            <a:r>
              <a:rPr lang="nl-BE" sz="3600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eierdoos</a:t>
            </a: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Boîte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aux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oeufs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vide 				€ 1,00</a:t>
            </a: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endParaRPr lang="nl-BE" sz="3600" dirty="0"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394B430-B2EB-4041-A504-072EEAFE0C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20683" r="21675" b="25223"/>
          <a:stretch/>
        </p:blipFill>
        <p:spPr bwMode="auto">
          <a:xfrm>
            <a:off x="1475656" y="620688"/>
            <a:ext cx="526082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05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60828" y="2635"/>
            <a:ext cx="4283172" cy="6855365"/>
          </a:xfrm>
        </p:spPr>
        <p:txBody>
          <a:bodyPr>
            <a:normAutofit/>
          </a:bodyPr>
          <a:lstStyle/>
          <a:p>
            <a:pPr lvl="6">
              <a:buNone/>
            </a:pPr>
            <a:endParaRPr lang="nl-BE" sz="4000" b="1" dirty="0"/>
          </a:p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Jessica, de spaarpot haas in porselein met chocoladen eitjes</a:t>
            </a:r>
          </a:p>
          <a:p>
            <a:pPr marL="0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Jessica,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lièvre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tirelire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avec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de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petits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oeufs</a:t>
            </a: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€ 14.95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2" descr="C:\Documents and Settings\Eigenaar\Mijn documenten\Mijn afbeeldingen\2012-02-21 001\DSC01104.JPG">
            <a:extLst>
              <a:ext uri="{FF2B5EF4-FFF2-40B4-BE49-F238E27FC236}">
                <a16:creationId xmlns:a16="http://schemas.microsoft.com/office/drawing/2014/main" id="{8933D747-761D-4E2C-8599-11260D9E9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2675" r="20075" b="11151"/>
          <a:stretch>
            <a:fillRect/>
          </a:stretch>
        </p:blipFill>
        <p:spPr bwMode="auto">
          <a:xfrm>
            <a:off x="-1" y="2634"/>
            <a:ext cx="4860830" cy="6855366"/>
          </a:xfrm>
          <a:prstGeom prst="rect">
            <a:avLst/>
          </a:prstGeom>
          <a:noFill/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8481C693-F7B1-4B58-838B-73272050CE5E}"/>
              </a:ext>
            </a:extLst>
          </p:cNvPr>
          <p:cNvSpPr/>
          <p:nvPr/>
        </p:nvSpPr>
        <p:spPr>
          <a:xfrm>
            <a:off x="2627784" y="0"/>
            <a:ext cx="288033" cy="116632"/>
          </a:xfrm>
          <a:prstGeom prst="ellipse">
            <a:avLst/>
          </a:prstGeom>
          <a:solidFill>
            <a:srgbClr val="D3E7EF"/>
          </a:solidFill>
          <a:ln>
            <a:solidFill>
              <a:srgbClr val="D3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6E5380B-0C12-4C5B-A1FA-32B00F93DDFF}"/>
              </a:ext>
            </a:extLst>
          </p:cNvPr>
          <p:cNvSpPr/>
          <p:nvPr/>
        </p:nvSpPr>
        <p:spPr>
          <a:xfrm>
            <a:off x="4427984" y="24119"/>
            <a:ext cx="45719" cy="116632"/>
          </a:xfrm>
          <a:prstGeom prst="ellipse">
            <a:avLst/>
          </a:prstGeom>
          <a:solidFill>
            <a:srgbClr val="C3DCE1"/>
          </a:solidFill>
          <a:ln>
            <a:solidFill>
              <a:srgbClr val="C3DC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4869160"/>
            <a:ext cx="9144000" cy="1988840"/>
          </a:xfrm>
        </p:spPr>
        <p:txBody>
          <a:bodyPr>
            <a:normAutofit fontScale="90000"/>
          </a:bodyPr>
          <a:lstStyle/>
          <a:p>
            <a:pPr algn="l"/>
            <a: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Half ei in witte, fondant of melkchocolade gevuld met 500 g pralines of kleine eitjes</a:t>
            </a: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Demi-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oeuf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au chocolat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blanc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, fondant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ou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au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lait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rempli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de 500 g de pralines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ou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petits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oeufs</a:t>
            </a:r>
            <a: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				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€ 19.95</a:t>
            </a:r>
            <a:endParaRPr lang="nl-NL" sz="3600" b="1" dirty="0"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554370C-FA35-4D6D-A617-E00210C0D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492213" cy="486916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31640" y="3212976"/>
            <a:ext cx="7812360" cy="30243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l-BE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42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Paascupje</a:t>
            </a:r>
            <a:r>
              <a:rPr lang="nl-BE" sz="4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melk </a:t>
            </a:r>
            <a:r>
              <a:rPr lang="nl-BE" sz="42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amaretto</a:t>
            </a:r>
            <a:r>
              <a:rPr lang="nl-BE" sz="4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wit amandelpraliné, fondant truffelcrème</a:t>
            </a:r>
          </a:p>
          <a:p>
            <a:pPr marL="0" indent="0">
              <a:buNone/>
            </a:pPr>
            <a:endParaRPr lang="nl-BE" sz="4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4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Petite</a:t>
            </a:r>
            <a:r>
              <a:rPr lang="nl-BE" sz="4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coupe de </a:t>
            </a:r>
            <a:r>
              <a:rPr lang="nl-BE" sz="4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Pâques</a:t>
            </a:r>
            <a:r>
              <a:rPr lang="nl-BE" sz="4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</a:t>
            </a:r>
            <a:r>
              <a:rPr lang="nl-BE" sz="4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4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amaretto</a:t>
            </a:r>
            <a:r>
              <a:rPr lang="nl-BE" sz="4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</a:t>
            </a:r>
            <a:r>
              <a:rPr lang="nl-BE" sz="4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4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praliné, </a:t>
            </a:r>
            <a:r>
              <a:rPr lang="nl-BE" sz="4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noir</a:t>
            </a:r>
            <a:r>
              <a:rPr lang="nl-BE" sz="4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avec</a:t>
            </a:r>
            <a:r>
              <a:rPr lang="nl-BE" sz="4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crème de </a:t>
            </a:r>
            <a:r>
              <a:rPr lang="nl-BE" sz="42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truffles</a:t>
            </a:r>
            <a:r>
              <a:rPr lang="nl-BE" sz="4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</a:t>
            </a:r>
          </a:p>
          <a:p>
            <a:pPr marL="0" indent="0">
              <a:buNone/>
            </a:pPr>
            <a:r>
              <a:rPr lang="nl-BE" sz="42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€ 2,95/100g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A46F6EA-CA29-45F6-A20F-748574D38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36350" r="24801" b="25851"/>
          <a:stretch/>
        </p:blipFill>
        <p:spPr bwMode="auto">
          <a:xfrm>
            <a:off x="2051719" y="764704"/>
            <a:ext cx="525458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08104" y="0"/>
            <a:ext cx="3635896" cy="6858000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Eierdooier (smikkeleitje) in witte, fondant en melkchocolade, gevuld  met praliné</a:t>
            </a: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Jaune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d’oeuf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au chocolat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blanc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,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noir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et au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lait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, 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rempli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de praliné</a:t>
            </a: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       € 2.95/100g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76068E2-B936-4299-AC22-6DE3736E9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1" t="29322" r="22507" b="27395"/>
          <a:stretch/>
        </p:blipFill>
        <p:spPr bwMode="auto">
          <a:xfrm>
            <a:off x="179512" y="1196752"/>
            <a:ext cx="541686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529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3717032"/>
            <a:ext cx="9144000" cy="3140968"/>
          </a:xfrm>
        </p:spPr>
        <p:txBody>
          <a:bodyPr>
            <a:normAutofit/>
          </a:bodyPr>
          <a:lstStyle/>
          <a:p>
            <a:pPr marL="0" lvl="7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7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Paasnestjes</a:t>
            </a:r>
          </a:p>
          <a:p>
            <a:pPr marL="0" lvl="7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Des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nids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de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Pâques</a:t>
            </a: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7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		  				€ 2.75/100g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F669C52-40BC-43C8-A595-9756AD9CA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4" t="35197" r="17760" b="26898"/>
          <a:stretch/>
        </p:blipFill>
        <p:spPr bwMode="auto">
          <a:xfrm>
            <a:off x="1965589" y="622096"/>
            <a:ext cx="5212822" cy="280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996952"/>
            <a:ext cx="9144000" cy="3861048"/>
          </a:xfrm>
        </p:spPr>
        <p:txBody>
          <a:bodyPr>
            <a:normAutofit/>
          </a:bodyPr>
          <a:lstStyle/>
          <a:p>
            <a:pPr algn="l"/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Ambachtelijke paaskoekjes verpakt per 10 stuks</a:t>
            </a: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Des biscuits de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Pâques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artisanaux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,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embalées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par 10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pièces</a:t>
            </a: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					      € 7,50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DC3FB4E-608B-47E2-ACFA-4237026C9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0" t="34797" r="21920" b="25123"/>
          <a:stretch/>
        </p:blipFill>
        <p:spPr bwMode="auto">
          <a:xfrm>
            <a:off x="1835696" y="764704"/>
            <a:ext cx="516471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15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43502" y="-2"/>
            <a:ext cx="4000498" cy="6858002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Groen doosje gevuld met eitjes</a:t>
            </a: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Bôite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verte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remplie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de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petits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oeufs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320 g</a:t>
            </a: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		€ 10.95</a:t>
            </a: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endParaRPr lang="nl-BE" sz="3600" dirty="0"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C6AEC5D3-A29A-45A9-9088-960AB645E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8" t="16542" r="22555" b="7090"/>
          <a:stretch/>
        </p:blipFill>
        <p:spPr>
          <a:xfrm>
            <a:off x="107504" y="620688"/>
            <a:ext cx="4963990" cy="5294923"/>
          </a:xfrm>
        </p:spPr>
      </p:pic>
    </p:spTree>
    <p:extLst>
      <p:ext uri="{BB962C8B-B14F-4D97-AF65-F5344CB8AC3E}">
        <p14:creationId xmlns:p14="http://schemas.microsoft.com/office/powerpoint/2010/main" val="218935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7310" y="0"/>
            <a:ext cx="4636690" cy="6858000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Fuchsia gietertje opgevuld met eitjes</a:t>
            </a: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Fuchsia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arrosoir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rempli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de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petits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oeufs</a:t>
            </a: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		    €  9.95</a:t>
            </a:r>
            <a:br>
              <a:rPr lang="nl-BE" b="1" dirty="0"/>
            </a:br>
            <a:endParaRPr lang="nl-NL" b="1" dirty="0"/>
          </a:p>
        </p:txBody>
      </p:sp>
      <p:pic>
        <p:nvPicPr>
          <p:cNvPr id="8194" name="Picture 2" descr="G:\DCIM\101MSDCF\DSC0698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40731" r="9930"/>
          <a:stretch/>
        </p:blipFill>
        <p:spPr bwMode="auto">
          <a:xfrm>
            <a:off x="-4353" y="0"/>
            <a:ext cx="45116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86400" y="0"/>
            <a:ext cx="3657600" cy="6858000"/>
          </a:xfrm>
        </p:spPr>
        <p:txBody>
          <a:bodyPr>
            <a:normAutofit/>
          </a:bodyPr>
          <a:lstStyle/>
          <a:p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nl-BE" sz="43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Fantasie-ei, lolly in melkchocolade</a:t>
            </a:r>
          </a:p>
          <a:p>
            <a:endParaRPr lang="nl-BE" sz="43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nl-BE" sz="43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</a:t>
            </a:r>
            <a:r>
              <a:rPr lang="nl-BE" sz="43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3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coloré</a:t>
            </a:r>
            <a:r>
              <a:rPr lang="nl-BE" sz="43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la </a:t>
            </a:r>
            <a:r>
              <a:rPr lang="nl-BE" sz="43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sucette</a:t>
            </a:r>
            <a:r>
              <a:rPr lang="nl-BE" sz="43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au </a:t>
            </a:r>
            <a:r>
              <a:rPr lang="nl-BE" sz="43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43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  <a:p>
            <a:r>
              <a:rPr lang="nl-BE" sz="43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35 g		€ 1.50</a:t>
            </a:r>
          </a:p>
          <a:p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BE" sz="32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4B17D93C-E010-4C64-873E-0255E2EAB6F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2050" name="Picture 2" descr="BELFINE LOLLY EI PASCHAL 24 ST  ">
            <a:extLst>
              <a:ext uri="{FF2B5EF4-FFF2-40B4-BE49-F238E27FC236}">
                <a16:creationId xmlns:a16="http://schemas.microsoft.com/office/drawing/2014/main" id="{C11C9182-E41A-4CD6-A10E-A3132DBB4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6" t="27938" r="4038" b="23476"/>
          <a:stretch/>
        </p:blipFill>
        <p:spPr bwMode="auto">
          <a:xfrm>
            <a:off x="683568" y="806277"/>
            <a:ext cx="4392182" cy="453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9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60873" y="-2"/>
            <a:ext cx="5983127" cy="68580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BE" sz="4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9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Holgoed</a:t>
            </a:r>
            <a:r>
              <a:rPr lang="nl-BE" sz="39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in witte, pure of melkchocolade*</a:t>
            </a:r>
          </a:p>
          <a:p>
            <a:pPr marL="0" indent="0">
              <a:buNone/>
            </a:pPr>
            <a:endParaRPr lang="nl-BE" sz="39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oeufs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creux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pur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ou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au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*</a:t>
            </a:r>
          </a:p>
          <a:p>
            <a:pPr marL="0" indent="0">
              <a:buNone/>
            </a:pPr>
            <a:endParaRPr lang="nl-BE" sz="39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36 g - 45 g 	</a:t>
            </a:r>
          </a:p>
          <a:p>
            <a:pPr>
              <a:buNone/>
            </a:pP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€ 2.75/100g</a:t>
            </a:r>
          </a:p>
          <a:p>
            <a:pPr marL="0" indent="0">
              <a:buNone/>
            </a:pPr>
            <a:endParaRPr lang="nl-BE" sz="5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*Kan ook per stuk besteld worden</a:t>
            </a:r>
          </a:p>
          <a:p>
            <a:pPr marL="0" indent="0">
              <a:buNone/>
            </a:pPr>
            <a:r>
              <a:rPr lang="nl-BE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* </a:t>
            </a:r>
            <a:r>
              <a:rPr lang="nl-BE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Possibilité</a:t>
            </a:r>
            <a:r>
              <a:rPr lang="nl-BE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de </a:t>
            </a:r>
            <a:r>
              <a:rPr lang="nl-BE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commander</a:t>
            </a:r>
            <a:r>
              <a:rPr lang="nl-BE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par </a:t>
            </a:r>
            <a:r>
              <a:rPr lang="nl-BE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pièce</a:t>
            </a:r>
            <a:endParaRPr lang="nl-BE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endParaRPr lang="nl-NL" sz="4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8674" name="Picture 2" descr="C:\Documents and Settings\Eigenaar\Mijn documenten\vdv chocolaterie\foto's pasen folder 2009\foto's pasen 2009 036.jpg"/>
          <p:cNvPicPr>
            <a:picLocks noChangeAspect="1" noChangeArrowheads="1"/>
          </p:cNvPicPr>
          <p:nvPr/>
        </p:nvPicPr>
        <p:blipFill rotWithShape="1">
          <a:blip r:embed="rId2" cstate="print"/>
          <a:srcRect l="20333" t="29738" r="22851" b="35126"/>
          <a:stretch/>
        </p:blipFill>
        <p:spPr bwMode="auto">
          <a:xfrm rot="5400000">
            <a:off x="-1858463" y="1838664"/>
            <a:ext cx="6858000" cy="3180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8064" y="0"/>
            <a:ext cx="3995936" cy="6858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l-BE" sz="39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46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Holgoed</a:t>
            </a:r>
            <a:r>
              <a:rPr lang="nl-BE" sz="4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bolletjes/lintjes in witte, pure, witte én melkchocolade of melkchocolade*</a:t>
            </a:r>
          </a:p>
          <a:p>
            <a:pPr marL="0" indent="0">
              <a:buNone/>
            </a:pPr>
            <a:endParaRPr lang="nl-BE" sz="4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oeufs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creux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remplis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de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petits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boules au chocolat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pur, au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ou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ét chocolat au </a:t>
            </a:r>
            <a:r>
              <a:rPr lang="nl-BE" sz="4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*</a:t>
            </a:r>
          </a:p>
          <a:p>
            <a:pPr>
              <a:buNone/>
            </a:pPr>
            <a:r>
              <a:rPr lang="nl-BE" sz="4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						       </a:t>
            </a:r>
            <a:r>
              <a:rPr lang="nl-BE" sz="4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€ 2.95/100g</a:t>
            </a:r>
          </a:p>
          <a:p>
            <a:pPr>
              <a:buNone/>
            </a:pPr>
            <a:endParaRPr lang="nl-BE" sz="39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*Kan ook per stuk besteld worden</a:t>
            </a: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*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Possibilité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de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commander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par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pièce</a:t>
            </a: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endParaRPr lang="nl-NL" sz="39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Picture 2" descr="C:\Documents and Settings\Eigenaar\Mijn documenten\vdv chocolaterie\Pasen\bolletjes lintjes.jpg">
            <a:extLst>
              <a:ext uri="{FF2B5EF4-FFF2-40B4-BE49-F238E27FC236}">
                <a16:creationId xmlns:a16="http://schemas.microsoft.com/office/drawing/2014/main" id="{FFC9B6F8-2F24-42AD-A490-85494A3B0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1538" t="20513" r="19231" b="16923"/>
          <a:stretch>
            <a:fillRect/>
          </a:stretch>
        </p:blipFill>
        <p:spPr bwMode="auto">
          <a:xfrm rot="5400000">
            <a:off x="-364090" y="1376772"/>
            <a:ext cx="6055755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39947" y="0"/>
            <a:ext cx="4804053" cy="6857999"/>
          </a:xfrm>
        </p:spPr>
        <p:txBody>
          <a:bodyPr>
            <a:normAutofit/>
          </a:bodyPr>
          <a:lstStyle/>
          <a:p>
            <a:pPr>
              <a:buNone/>
            </a:pPr>
            <a:endParaRPr lang="nl-BE" sz="39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Holgoed</a:t>
            </a: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piepfiguren in witte, pure of melkchocolade </a:t>
            </a:r>
          </a:p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figures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creuses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mini au chocolat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pur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ou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+/- 25 g</a:t>
            </a: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€ 2.95/100g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4578" name="Picture 2" descr="G:\DCIM\101MSDCF\DSC06885.JPG"/>
          <p:cNvPicPr>
            <a:picLocks noChangeAspect="1" noChangeArrowheads="1"/>
          </p:cNvPicPr>
          <p:nvPr/>
        </p:nvPicPr>
        <p:blipFill rotWithShape="1">
          <a:blip r:embed="rId2" cstate="print"/>
          <a:srcRect l="31490" t="21968" r="34648" b="6687"/>
          <a:stretch/>
        </p:blipFill>
        <p:spPr bwMode="auto">
          <a:xfrm>
            <a:off x="0" y="0"/>
            <a:ext cx="43399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16015" y="0"/>
            <a:ext cx="4438843" cy="6858000"/>
          </a:xfrm>
        </p:spPr>
        <p:txBody>
          <a:bodyPr>
            <a:normAutofit/>
          </a:bodyPr>
          <a:lstStyle/>
          <a:p>
            <a:pPr marL="0" lvl="8" indent="0">
              <a:buNone/>
            </a:pPr>
            <a:endParaRPr lang="nl-BE" sz="4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8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Billy, haas met ei en strik in melkchocolade</a:t>
            </a:r>
          </a:p>
          <a:p>
            <a:pPr marL="0" lvl="8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8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Billy,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lièvre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avec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un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et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ruban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8" indent="0">
              <a:buNone/>
            </a:pP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8" indent="0" defTabSz="179388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30 cm  785 g</a:t>
            </a:r>
          </a:p>
          <a:p>
            <a:pPr marL="0" lvl="8" indent="0" defTabSz="179388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												€ 29.95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7C0DF9-2C4E-4DE0-A22D-683FFE1C1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" y="188640"/>
            <a:ext cx="4743311" cy="632441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45847" y="0"/>
            <a:ext cx="5496333" cy="6858000"/>
          </a:xfrm>
        </p:spPr>
        <p:txBody>
          <a:bodyPr>
            <a:normAutofit/>
          </a:bodyPr>
          <a:lstStyle/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Zakje </a:t>
            </a:r>
            <a:r>
              <a:rPr lang="nl-BE" sz="36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Jelly</a:t>
            </a: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-eitjes </a:t>
            </a:r>
          </a:p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Sachet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d’oeufs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jelly</a:t>
            </a: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200 g</a:t>
            </a: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					€ 2,00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4338" name="Picture 2" descr="G:\DCIM\101MSDCF\DSC07028.JPG"/>
          <p:cNvPicPr>
            <a:picLocks noChangeAspect="1" noChangeArrowheads="1"/>
          </p:cNvPicPr>
          <p:nvPr/>
        </p:nvPicPr>
        <p:blipFill rotWithShape="1">
          <a:blip r:embed="rId2" cstate="print"/>
          <a:srcRect t="29153"/>
          <a:stretch/>
        </p:blipFill>
        <p:spPr bwMode="auto">
          <a:xfrm rot="5400000">
            <a:off x="-1605166" y="1606987"/>
            <a:ext cx="6857999" cy="3644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23928" y="-2"/>
            <a:ext cx="5220072" cy="68580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Fondantsuiker klokjes (½ fondant chocolade, ½ suiker) </a:t>
            </a:r>
          </a:p>
          <a:p>
            <a:pPr marL="0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cloches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sucre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(½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sucre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½ chocolat pur)</a:t>
            </a:r>
          </a:p>
          <a:p>
            <a:pPr marL="0" indent="0">
              <a:buNone/>
            </a:pP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    € 1.95/100g    </a:t>
            </a:r>
          </a:p>
          <a:p>
            <a:pPr lvl="8"/>
            <a:endParaRPr lang="nl-NL" dirty="0"/>
          </a:p>
        </p:txBody>
      </p:sp>
      <p:pic>
        <p:nvPicPr>
          <p:cNvPr id="2050" name="Picture 2" descr="26898_1.jpg">
            <a:extLst>
              <a:ext uri="{FF2B5EF4-FFF2-40B4-BE49-F238E27FC236}">
                <a16:creationId xmlns:a16="http://schemas.microsoft.com/office/drawing/2014/main" id="{D4329AE2-F1D0-4E0F-BDF3-75A3B2B1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" y="119675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86400" y="0"/>
            <a:ext cx="3657600" cy="6857999"/>
          </a:xfrm>
        </p:spPr>
        <p:txBody>
          <a:bodyPr>
            <a:normAutofit/>
          </a:bodyPr>
          <a:lstStyle/>
          <a:p>
            <a:endParaRPr lang="nl-BE" sz="39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Fondantsuiker eitjes (½ melkchocolade, ½ suiker)</a:t>
            </a:r>
          </a:p>
          <a:p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sucre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(½ chocolat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½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sucre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)</a:t>
            </a:r>
          </a:p>
          <a:p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€ 1.95/100g</a:t>
            </a:r>
          </a:p>
          <a:p>
            <a:endParaRPr lang="nl-BE" sz="4000" b="1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8E60E026-61DA-4E5B-B3E5-BDD784D23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t="12296" r="10592" b="15477"/>
          <a:stretch/>
        </p:blipFill>
        <p:spPr bwMode="auto">
          <a:xfrm>
            <a:off x="35496" y="1412776"/>
            <a:ext cx="5520614" cy="3600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77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3500" y="9922"/>
            <a:ext cx="4000499" cy="6848078"/>
          </a:xfrm>
        </p:spPr>
        <p:txBody>
          <a:bodyPr>
            <a:normAutofit/>
          </a:bodyPr>
          <a:lstStyle/>
          <a:p>
            <a:pPr marL="0" lvl="8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8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8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Suikereitjes </a:t>
            </a:r>
          </a:p>
          <a:p>
            <a:pPr marL="0" lvl="8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8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sucre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fondant</a:t>
            </a:r>
          </a:p>
          <a:p>
            <a:pPr marL="0" lvl="8" indent="0">
              <a:buNone/>
            </a:pP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 </a:t>
            </a: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    € 1.95/100g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3657600" lvl="8" indent="0">
              <a:buNone/>
            </a:pPr>
            <a:endParaRPr lang="nl-NL" sz="4000" b="1" dirty="0"/>
          </a:p>
        </p:txBody>
      </p:sp>
      <p:pic>
        <p:nvPicPr>
          <p:cNvPr id="1026" name="Picture 2" descr="26894_1.jpg">
            <a:extLst>
              <a:ext uri="{FF2B5EF4-FFF2-40B4-BE49-F238E27FC236}">
                <a16:creationId xmlns:a16="http://schemas.microsoft.com/office/drawing/2014/main" id="{F8FCF908-A57B-4C24-B76D-21F0B911A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24" y="126876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56963" y="0"/>
            <a:ext cx="3587037" cy="6858000"/>
          </a:xfrm>
        </p:spPr>
        <p:txBody>
          <a:bodyPr>
            <a:normAutofit/>
          </a:bodyPr>
          <a:lstStyle/>
          <a:p>
            <a:endParaRPr lang="nl-BE" dirty="0"/>
          </a:p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Guimauve</a:t>
            </a: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Etna </a:t>
            </a:r>
          </a:p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140 g  	 </a:t>
            </a: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   € 1.30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386" name="Picture 2" descr="C:\Documents and Settings\Eigenaar\Mijn documenten\Mijn afbeeldingen\2012-02-21 001\DSC01113.JPG"/>
          <p:cNvPicPr>
            <a:picLocks noChangeAspect="1" noChangeArrowheads="1"/>
          </p:cNvPicPr>
          <p:nvPr/>
        </p:nvPicPr>
        <p:blipFill rotWithShape="1">
          <a:blip r:embed="rId2" cstate="print"/>
          <a:srcRect l="10626" t="18101" r="44487" b="8001"/>
          <a:stretch/>
        </p:blipFill>
        <p:spPr bwMode="auto">
          <a:xfrm>
            <a:off x="-1" y="0"/>
            <a:ext cx="55541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60802" y="-11227"/>
            <a:ext cx="3583197" cy="6869226"/>
          </a:xfrm>
        </p:spPr>
        <p:txBody>
          <a:bodyPr>
            <a:normAutofit/>
          </a:bodyPr>
          <a:lstStyle/>
          <a:p>
            <a:pPr marL="0" lvl="8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8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8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Meeuweneitjes</a:t>
            </a:r>
          </a:p>
          <a:p>
            <a:pPr marL="0" lvl="8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8" indent="0">
              <a:buNone/>
            </a:pP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de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mouette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</a:t>
            </a:r>
          </a:p>
          <a:p>
            <a:pPr marL="0" lvl="8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€ 5,00/200g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9458" name="Picture 2" descr="C:\Documents and Settings\Eigenaar\Mijn documenten\vdv chocolaterie\Pasen\meeuweneitj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8925" t="13535" r="36560" b="29616"/>
          <a:stretch/>
        </p:blipFill>
        <p:spPr bwMode="auto">
          <a:xfrm>
            <a:off x="-1" y="-11228"/>
            <a:ext cx="5560804" cy="6869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72190" y="0"/>
            <a:ext cx="6071810" cy="6854964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0" algn="l"/>
              </a:tabLst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  <a:tabLst>
                <a:tab pos="0" algn="l"/>
              </a:tabLst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  <a:tabLst>
                <a:tab pos="0" algn="l"/>
              </a:tabLst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  <a:tabLst>
                <a:tab pos="0" algn="l"/>
              </a:tabLst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Gevulde eitjes met of zonder papiertje. </a:t>
            </a:r>
          </a:p>
          <a:p>
            <a:pPr marL="0" indent="0">
              <a:buNone/>
              <a:tabLst>
                <a:tab pos="0" algn="l"/>
              </a:tabLst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petits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fourrés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avec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ou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sans papier. 		</a:t>
            </a: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     € 2.80/100g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026" name="Picture 2" descr="Paaseitjes Wit Vol">
            <a:extLst>
              <a:ext uri="{FF2B5EF4-FFF2-40B4-BE49-F238E27FC236}">
                <a16:creationId xmlns:a16="http://schemas.microsoft.com/office/drawing/2014/main" id="{ABC9AAC6-FF9D-4BE9-BA5D-FBFDFE4D7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9" y="2274136"/>
            <a:ext cx="3075989" cy="230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aseitjes Fondant Praliné">
            <a:extLst>
              <a:ext uri="{FF2B5EF4-FFF2-40B4-BE49-F238E27FC236}">
                <a16:creationId xmlns:a16="http://schemas.microsoft.com/office/drawing/2014/main" id="{7799047D-52FD-4F69-A1DC-448A23FF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9" y="3036"/>
            <a:ext cx="3075990" cy="230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aseitjes Melk Vol">
            <a:extLst>
              <a:ext uri="{FF2B5EF4-FFF2-40B4-BE49-F238E27FC236}">
                <a16:creationId xmlns:a16="http://schemas.microsoft.com/office/drawing/2014/main" id="{A30AC39E-ADC3-4228-BE48-92F8675C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7972"/>
            <a:ext cx="3075989" cy="230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C14B3627-030E-46A3-A381-5B482EB1CF2F}"/>
              </a:ext>
            </a:extLst>
          </p:cNvPr>
          <p:cNvSpPr/>
          <p:nvPr/>
        </p:nvSpPr>
        <p:spPr>
          <a:xfrm>
            <a:off x="0" y="0"/>
            <a:ext cx="2339752" cy="62940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BE" sz="25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Vullingen kleine eitjes</a:t>
            </a:r>
          </a:p>
          <a:p>
            <a:endParaRPr lang="nl-BE" sz="1000" b="1" dirty="0">
              <a:solidFill>
                <a:srgbClr val="7030A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nl-BE" sz="2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Onverpakt – 12 à 13 g</a:t>
            </a:r>
          </a:p>
          <a:p>
            <a:endParaRPr lang="nl-BE" sz="1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Melk Advocaat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Melk Banaan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Melk koffie karamel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Melk Praliné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Melk Vanille</a:t>
            </a:r>
          </a:p>
          <a:p>
            <a:pPr marL="571500" indent="-571500">
              <a:buFontTx/>
              <a:buChar char="-"/>
            </a:pPr>
            <a:endParaRPr lang="nl-BE" sz="1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 Aardbei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 Framboos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 Perzik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 Pistache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 Praliné</a:t>
            </a:r>
          </a:p>
          <a:p>
            <a:pPr marL="571500" indent="-571500">
              <a:buFontTx/>
              <a:buChar char="-"/>
            </a:pPr>
            <a:endParaRPr lang="nl-BE" sz="1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Fondant Advocaat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Fondant Banaan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Fondant Praliné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Fondant Vanille</a:t>
            </a:r>
          </a:p>
          <a:p>
            <a:endParaRPr lang="nl-BE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BE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D3A6A49-48ED-457E-8AB1-E10E174FFDBF}"/>
              </a:ext>
            </a:extLst>
          </p:cNvPr>
          <p:cNvSpPr/>
          <p:nvPr/>
        </p:nvSpPr>
        <p:spPr>
          <a:xfrm>
            <a:off x="251520" y="5517232"/>
            <a:ext cx="2088232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nl-BE" sz="2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Onverpakt – 9 g</a:t>
            </a:r>
          </a:p>
          <a:p>
            <a:pPr marL="342900" lvl="0" indent="-342900">
              <a:buFontTx/>
              <a:buChar char="-"/>
            </a:pPr>
            <a:r>
              <a:rPr lang="nl-BE" sz="2000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Fondant Framboos</a:t>
            </a:r>
            <a:endParaRPr lang="nl-N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62F5073-EA3E-4A93-A265-76CCA3C6B36B}"/>
              </a:ext>
            </a:extLst>
          </p:cNvPr>
          <p:cNvSpPr/>
          <p:nvPr/>
        </p:nvSpPr>
        <p:spPr>
          <a:xfrm>
            <a:off x="2232331" y="0"/>
            <a:ext cx="2339752" cy="56784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nl-BE" sz="25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BE" sz="1000" b="1" dirty="0">
              <a:solidFill>
                <a:srgbClr val="7030A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nl-BE" sz="2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Verpakt – 12 à 13 g</a:t>
            </a:r>
          </a:p>
          <a:p>
            <a:endParaRPr lang="nl-BE" sz="1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Melk Advocaat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Melk Framboos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Melk Praliné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Melk Vanille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Melk Vol</a:t>
            </a:r>
          </a:p>
          <a:p>
            <a:pPr marL="571500" indent="-571500">
              <a:buFontTx/>
              <a:buChar char="-"/>
            </a:pPr>
            <a:endParaRPr lang="nl-BE" sz="1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 Pistache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 Praliné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sinaas</a:t>
            </a:r>
            <a:endParaRPr lang="nl-BE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 vol</a:t>
            </a:r>
          </a:p>
          <a:p>
            <a:pPr marL="571500" indent="-571500">
              <a:buFontTx/>
              <a:buChar char="-"/>
            </a:pPr>
            <a:endParaRPr lang="nl-BE" sz="1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Fondant Banaan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Fondant Praliné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Fondant Vol</a:t>
            </a:r>
          </a:p>
          <a:p>
            <a:endParaRPr lang="nl-BE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BE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CF8260E-A52F-4D41-A757-C47CF7F65B30}"/>
              </a:ext>
            </a:extLst>
          </p:cNvPr>
          <p:cNvSpPr/>
          <p:nvPr/>
        </p:nvSpPr>
        <p:spPr>
          <a:xfrm>
            <a:off x="2339752" y="5062924"/>
            <a:ext cx="169148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nl-BE" sz="2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Verpakt – 9 g</a:t>
            </a:r>
          </a:p>
          <a:p>
            <a:pPr lvl="0"/>
            <a:endParaRPr lang="nl-BE" sz="1000" b="1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342900" lvl="0" indent="-342900">
              <a:buFontTx/>
              <a:buChar char="-"/>
            </a:pPr>
            <a:r>
              <a:rPr lang="nl-BE" sz="2000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Melk Praliné</a:t>
            </a:r>
          </a:p>
          <a:p>
            <a:pPr marL="342900" lvl="0" indent="-342900">
              <a:buFontTx/>
              <a:buChar char="-"/>
            </a:pPr>
            <a:r>
              <a:rPr lang="nl-BE" sz="2000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 Praliné</a:t>
            </a:r>
          </a:p>
          <a:p>
            <a:pPr marL="342900" lvl="0" indent="-342900">
              <a:buFontTx/>
              <a:buChar char="-"/>
            </a:pPr>
            <a:r>
              <a:rPr lang="nl-BE" sz="2000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Fondant Praliné</a:t>
            </a:r>
            <a:endParaRPr lang="nl-N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2A9F6BF-4C81-4DBC-9D80-A23A8C3EE08E}"/>
              </a:ext>
            </a:extLst>
          </p:cNvPr>
          <p:cNvSpPr/>
          <p:nvPr/>
        </p:nvSpPr>
        <p:spPr>
          <a:xfrm>
            <a:off x="4341280" y="0"/>
            <a:ext cx="2446967" cy="62940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BE" sz="25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Les </a:t>
            </a:r>
            <a:r>
              <a:rPr lang="nl-BE" sz="25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petits</a:t>
            </a:r>
            <a:r>
              <a:rPr lang="nl-BE" sz="25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25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oeufs</a:t>
            </a:r>
            <a:r>
              <a:rPr lang="nl-BE" sz="25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25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fourrés</a:t>
            </a:r>
            <a:endParaRPr lang="nl-BE" sz="25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BE" sz="1000" b="1" dirty="0">
              <a:solidFill>
                <a:srgbClr val="7030A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nl-BE" sz="2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Sans papier – 12 à 13 g</a:t>
            </a:r>
          </a:p>
          <a:p>
            <a:endParaRPr lang="nl-BE" sz="1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Liqueur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aux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oeufs</a:t>
            </a:r>
            <a:endParaRPr lang="nl-BE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Banane</a:t>
            </a:r>
            <a:endParaRPr lang="nl-BE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Café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Caramel</a:t>
            </a:r>
            <a:endParaRPr lang="nl-BE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Praliné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Melk Vanille</a:t>
            </a:r>
          </a:p>
          <a:p>
            <a:pPr marL="571500" indent="-571500">
              <a:buFontTx/>
              <a:buChar char="-"/>
            </a:pPr>
            <a:endParaRPr lang="nl-BE" sz="1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 Fraise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Framboise</a:t>
            </a:r>
            <a:endParaRPr lang="nl-BE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Pêche</a:t>
            </a:r>
            <a:endParaRPr lang="nl-BE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 Pistache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 Praliné</a:t>
            </a:r>
          </a:p>
          <a:p>
            <a:pPr marL="571500" indent="-571500">
              <a:buFontTx/>
              <a:buChar char="-"/>
            </a:pPr>
            <a:endParaRPr lang="nl-BE" sz="1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Pur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Liqueur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aux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oeufs</a:t>
            </a:r>
            <a:endParaRPr lang="nl-BE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Pur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Banane</a:t>
            </a:r>
            <a:endParaRPr lang="nl-BE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Pur Praliné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Pur Vanille</a:t>
            </a:r>
          </a:p>
          <a:p>
            <a:endParaRPr lang="nl-BE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BE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10ADBBA4-0F8F-4989-A654-BAB213CEA4D2}"/>
              </a:ext>
            </a:extLst>
          </p:cNvPr>
          <p:cNvSpPr/>
          <p:nvPr/>
        </p:nvSpPr>
        <p:spPr>
          <a:xfrm>
            <a:off x="4555916" y="5517232"/>
            <a:ext cx="210300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nl-BE" sz="2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Sans papier – 9 g</a:t>
            </a:r>
          </a:p>
          <a:p>
            <a:pPr marL="342900" lvl="0" indent="-342900">
              <a:buFontTx/>
              <a:buChar char="-"/>
            </a:pPr>
            <a:r>
              <a:rPr lang="nl-BE" sz="2000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Pur </a:t>
            </a:r>
            <a:r>
              <a:rPr lang="nl-BE" sz="2000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Framboise</a:t>
            </a:r>
            <a:endParaRPr lang="nl-N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A5EEA7C-16A1-49E0-A6E5-537FFDB62D7F}"/>
              </a:ext>
            </a:extLst>
          </p:cNvPr>
          <p:cNvSpPr/>
          <p:nvPr/>
        </p:nvSpPr>
        <p:spPr>
          <a:xfrm>
            <a:off x="6697032" y="0"/>
            <a:ext cx="2447134" cy="56784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nl-BE" sz="25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BE" sz="1000" b="1" dirty="0">
              <a:solidFill>
                <a:srgbClr val="7030A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nl-BE" sz="2200" b="1" dirty="0" err="1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Avec</a:t>
            </a:r>
            <a:r>
              <a:rPr lang="nl-BE" sz="2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papier  – 12 à 13 g</a:t>
            </a:r>
          </a:p>
          <a:p>
            <a:endParaRPr lang="nl-BE" sz="10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Liqueur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aux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oeufs</a:t>
            </a:r>
            <a:endParaRPr lang="nl-BE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Framboise</a:t>
            </a:r>
            <a:endParaRPr lang="nl-BE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Praliné</a:t>
            </a:r>
          </a:p>
          <a:p>
            <a:pPr marL="571500" indent="-571500">
              <a:buFontTx/>
              <a:buChar char="-"/>
            </a:pP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Vanille</a:t>
            </a:r>
          </a:p>
          <a:p>
            <a:pPr marL="571500" indent="-571500">
              <a:buFontTx/>
              <a:buChar char="-"/>
            </a:pP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Plein</a:t>
            </a:r>
          </a:p>
          <a:p>
            <a:pPr marL="571500" indent="-571500">
              <a:buFontTx/>
              <a:buChar char="-"/>
            </a:pPr>
            <a:endParaRPr lang="nl-BE" sz="1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 Pistache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 Praliné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 Orange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 Plein</a:t>
            </a:r>
          </a:p>
          <a:p>
            <a:pPr marL="571500" indent="-571500">
              <a:buFontTx/>
              <a:buChar char="-"/>
            </a:pPr>
            <a:endParaRPr lang="nl-BE" sz="1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Pur </a:t>
            </a:r>
            <a:r>
              <a:rPr lang="nl-BE" sz="2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Banane</a:t>
            </a:r>
            <a:endParaRPr lang="nl-BE" sz="2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Pur Praliné</a:t>
            </a:r>
          </a:p>
          <a:p>
            <a:pPr marL="571500" indent="-571500">
              <a:buFontTx/>
              <a:buChar char="-"/>
            </a:pPr>
            <a:r>
              <a:rPr lang="nl-BE" sz="2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Pur Plein</a:t>
            </a:r>
          </a:p>
          <a:p>
            <a:endParaRPr lang="nl-BE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BE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B918709-786B-4211-A764-A0708A5FEDC6}"/>
              </a:ext>
            </a:extLst>
          </p:cNvPr>
          <p:cNvSpPr/>
          <p:nvPr/>
        </p:nvSpPr>
        <p:spPr>
          <a:xfrm>
            <a:off x="6697033" y="5062924"/>
            <a:ext cx="167369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nl-BE" sz="2200" b="1" dirty="0" err="1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Avec</a:t>
            </a:r>
            <a:r>
              <a:rPr lang="nl-BE" sz="2200" b="1" dirty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papier – 9 g</a:t>
            </a:r>
          </a:p>
          <a:p>
            <a:pPr lvl="0"/>
            <a:endParaRPr lang="nl-BE" sz="1000" b="1" dirty="0">
              <a:solidFill>
                <a:prstClr val="black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342900" lvl="0" indent="-342900">
              <a:buFontTx/>
              <a:buChar char="-"/>
            </a:pPr>
            <a:r>
              <a:rPr lang="nl-BE" sz="2000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2000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Praliné</a:t>
            </a:r>
          </a:p>
          <a:p>
            <a:pPr marL="342900" lvl="0" indent="-342900">
              <a:buFontTx/>
              <a:buChar char="-"/>
            </a:pPr>
            <a:r>
              <a:rPr lang="nl-BE" sz="2000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 Praliné</a:t>
            </a:r>
          </a:p>
          <a:p>
            <a:pPr marL="342900" lvl="0" indent="-342900">
              <a:buFontTx/>
              <a:buChar char="-"/>
            </a:pPr>
            <a:r>
              <a:rPr lang="nl-BE" sz="2000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Pur Praliné</a:t>
            </a:r>
            <a:endParaRPr lang="nl-N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24025DCB-074F-4F7C-BE89-25901A393AED}"/>
              </a:ext>
            </a:extLst>
          </p:cNvPr>
          <p:cNvCxnSpPr/>
          <p:nvPr/>
        </p:nvCxnSpPr>
        <p:spPr>
          <a:xfrm>
            <a:off x="4211960" y="0"/>
            <a:ext cx="0" cy="685800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5340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51685" y="0"/>
            <a:ext cx="4692316" cy="6858000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effectLst/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Mengeling paaseitjes praliné verpakt in </a:t>
            </a:r>
            <a:r>
              <a:rPr lang="nl-BE" sz="3600" dirty="0" err="1">
                <a:effectLst/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tipzak</a:t>
            </a:r>
            <a:r>
              <a:rPr lang="nl-BE" sz="3600" dirty="0">
                <a:effectLst/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 met 12 st van 8.5g . Aankoopprijs  € 1.40.  </a:t>
            </a:r>
            <a:br>
              <a:rPr lang="nl-BE" sz="3600" dirty="0">
                <a:effectLst/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</a:br>
            <a:br>
              <a:rPr lang="nl-BE" sz="3600" dirty="0">
                <a:effectLst/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</a:br>
            <a:r>
              <a:rPr lang="nl-BE" sz="3600" dirty="0">
                <a:effectLst/>
                <a:latin typeface="Arabic Typesetting" panose="03020402040406030203" pitchFamily="66" charset="-78"/>
                <a:ea typeface="Calibri" panose="020F0502020204030204" pitchFamily="34" charset="0"/>
                <a:cs typeface="Arabic Typesetting" panose="03020402040406030203" pitchFamily="66" charset="-78"/>
              </a:rPr>
              <a:t>Eitjes 12 g/stuk verschillende smaken mogelijk; aankoopprijs € 2.80/100 g.</a:t>
            </a:r>
            <a:endParaRPr lang="nl-BE" sz="3600" b="1" dirty="0"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t="20078" r="23632" b="21055"/>
          <a:stretch/>
        </p:blipFill>
        <p:spPr>
          <a:xfrm rot="5400000">
            <a:off x="-1203159" y="1203159"/>
            <a:ext cx="6858002" cy="4451684"/>
          </a:xfrm>
        </p:spPr>
      </p:pic>
    </p:spTree>
    <p:extLst>
      <p:ext uri="{BB962C8B-B14F-4D97-AF65-F5344CB8AC3E}">
        <p14:creationId xmlns:p14="http://schemas.microsoft.com/office/powerpoint/2010/main" val="3785607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88024" y="0"/>
            <a:ext cx="4355976" cy="6858000"/>
          </a:xfrm>
        </p:spPr>
        <p:txBody>
          <a:bodyPr>
            <a:normAutofit/>
          </a:bodyPr>
          <a:lstStyle/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Guimauve</a:t>
            </a: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VDV Chocolaterie</a:t>
            </a:r>
          </a:p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7 cm 	         	€ 3,00/15st.</a:t>
            </a:r>
          </a:p>
          <a:p>
            <a:pPr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OF/OU</a:t>
            </a:r>
          </a:p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NL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NL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11 cm 	€ 3,50/10 st.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9BBF586-472A-49AC-8FAF-A22815D14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4921" y="914637"/>
            <a:ext cx="5807968" cy="43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10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72" y="0"/>
            <a:ext cx="3923928" cy="6850360"/>
          </a:xfrm>
        </p:spPr>
        <p:txBody>
          <a:bodyPr/>
          <a:lstStyle/>
          <a:p>
            <a:pPr algn="l"/>
            <a: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Louis,  de reuze staande haas in melkchocolade, witte of fondant chocolade</a:t>
            </a: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Louis,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le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lièvre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magnum au chocolat au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lait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,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blanc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ou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noir</a:t>
            </a: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49 cm - 1kg</a:t>
            </a: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			€ 29.95</a:t>
            </a:r>
          </a:p>
        </p:txBody>
      </p:sp>
      <p:pic>
        <p:nvPicPr>
          <p:cNvPr id="6" name="Picture 2" descr="C:\Documents and Settings\Eigenaar\Mijn documenten\Mijn afbeeldingen\2012-02-18 001\DSC01086.JPG">
            <a:extLst>
              <a:ext uri="{FF2B5EF4-FFF2-40B4-BE49-F238E27FC236}">
                <a16:creationId xmlns:a16="http://schemas.microsoft.com/office/drawing/2014/main" id="{88470247-3717-440A-8DBF-220E3BFB63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801" t="2751" r="29000" b="4851"/>
          <a:stretch>
            <a:fillRect/>
          </a:stretch>
        </p:blipFill>
        <p:spPr bwMode="auto">
          <a:xfrm>
            <a:off x="539552" y="31181"/>
            <a:ext cx="2952328" cy="6834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86916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01131" y="0"/>
            <a:ext cx="6142869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36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Trempé</a:t>
            </a: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</a:t>
            </a: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8 cm</a:t>
            </a: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€ 3,50/12 st. </a:t>
            </a:r>
          </a:p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OF/OU</a:t>
            </a:r>
          </a:p>
          <a:p>
            <a:pPr marL="0" indent="0">
              <a:buNone/>
            </a:pP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10 cm        </a:t>
            </a: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€ 3,50/10 st.</a:t>
            </a:r>
          </a:p>
          <a:p>
            <a:endParaRPr lang="nl-NL" dirty="0"/>
          </a:p>
        </p:txBody>
      </p:sp>
      <p:pic>
        <p:nvPicPr>
          <p:cNvPr id="26626" name="Picture 2" descr="C:\Documents and Settings\Eigenaar\Mijn documenten\vdv chocolaterie\foto's pasen folder 2009\foto's pasen 2009 044.jpg"/>
          <p:cNvPicPr>
            <a:picLocks noChangeAspect="1" noChangeArrowheads="1"/>
          </p:cNvPicPr>
          <p:nvPr/>
        </p:nvPicPr>
        <p:blipFill rotWithShape="1">
          <a:blip r:embed="rId2" cstate="print"/>
          <a:srcRect l="3091" t="22312" r="13312" b="28910"/>
          <a:stretch/>
        </p:blipFill>
        <p:spPr bwMode="auto">
          <a:xfrm rot="5400000">
            <a:off x="-1928436" y="1928433"/>
            <a:ext cx="6858001" cy="3001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71187" y="0"/>
            <a:ext cx="3472813" cy="6858000"/>
          </a:xfrm>
        </p:spPr>
        <p:txBody>
          <a:bodyPr>
            <a:normAutofit/>
          </a:bodyPr>
          <a:lstStyle/>
          <a:p>
            <a:endParaRPr lang="nl-BE" sz="3600" b="1" dirty="0"/>
          </a:p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Ambachtelijke truffels in witte, pure, melkchocolade</a:t>
            </a:r>
          </a:p>
          <a:p>
            <a:pPr marL="0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Les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truffes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de VDV Chocolaterie au chocolat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pur</a:t>
            </a:r>
          </a:p>
          <a:p>
            <a:pPr marL="0" indent="0">
              <a:buNone/>
            </a:pP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        € 2.75/100 g</a:t>
            </a:r>
          </a:p>
        </p:txBody>
      </p:sp>
      <p:pic>
        <p:nvPicPr>
          <p:cNvPr id="18435" name="Picture 3" descr="G:\DCIM\101MSDCF\DSC07049.JPG"/>
          <p:cNvPicPr>
            <a:picLocks noChangeAspect="1" noChangeArrowheads="1"/>
          </p:cNvPicPr>
          <p:nvPr/>
        </p:nvPicPr>
        <p:blipFill>
          <a:blip r:embed="rId2" cstate="print"/>
          <a:srcRect l="9247" t="22832" r="20764"/>
          <a:stretch>
            <a:fillRect/>
          </a:stretch>
        </p:blipFill>
        <p:spPr bwMode="auto">
          <a:xfrm rot="5400000">
            <a:off x="-593407" y="593406"/>
            <a:ext cx="6858000" cy="5671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31944" y="-1"/>
            <a:ext cx="4012056" cy="6855365"/>
          </a:xfrm>
        </p:spPr>
        <p:txBody>
          <a:bodyPr>
            <a:normAutofit/>
          </a:bodyPr>
          <a:lstStyle/>
          <a:p>
            <a:pPr algn="l"/>
            <a: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De échte </a:t>
            </a:r>
            <a:r>
              <a:rPr lang="nl-BE" sz="3600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cuberdons</a:t>
            </a: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BE" sz="3600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Les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vrais</a:t>
            </a: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cuberdons</a:t>
            </a: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- 200 g: € 5.00</a:t>
            </a:r>
            <a:b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- 400 g: € 8.00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1" y="2634"/>
            <a:ext cx="5141525" cy="6855366"/>
          </a:xfrm>
        </p:spPr>
      </p:pic>
    </p:spTree>
    <p:extLst>
      <p:ext uri="{BB962C8B-B14F-4D97-AF65-F5344CB8AC3E}">
        <p14:creationId xmlns:p14="http://schemas.microsoft.com/office/powerpoint/2010/main" val="20275669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31944" y="-1"/>
            <a:ext cx="4012056" cy="6855365"/>
          </a:xfrm>
        </p:spPr>
        <p:txBody>
          <a:bodyPr>
            <a:normAutofit/>
          </a:bodyPr>
          <a:lstStyle/>
          <a:p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Vierkante spekken met fondant chocolade. </a:t>
            </a:r>
            <a:b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lards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carrés au chocolat fondant.</a:t>
            </a:r>
            <a:b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9 stuks   				€ 5,75</a:t>
            </a:r>
            <a:b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lang="nl-BE" sz="3600" b="1" dirty="0"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B7B12C5-0582-44FE-803C-5E9F895B1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9361" y="742032"/>
            <a:ext cx="6336703" cy="508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832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31944" y="-1"/>
            <a:ext cx="4012056" cy="6855365"/>
          </a:xfrm>
        </p:spPr>
        <p:txBody>
          <a:bodyPr>
            <a:normAutofit/>
          </a:bodyPr>
          <a:lstStyle/>
          <a:p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Malse vierkante spekken </a:t>
            </a:r>
            <a:b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wit-roze. </a:t>
            </a:r>
            <a:b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lards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doux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carrés </a:t>
            </a:r>
            <a:b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blanc-rose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b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9 stuks   				€ 5,75</a:t>
            </a:r>
            <a:b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lang="nl-BE" sz="3600" b="1" dirty="0"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932B8FBB-3DF5-4E81-8019-6F17501EF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1343" y="1166019"/>
            <a:ext cx="648072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309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433485" y="0"/>
            <a:ext cx="6710515" cy="6858000"/>
          </a:xfrm>
        </p:spPr>
        <p:txBody>
          <a:bodyPr>
            <a:normAutofit/>
          </a:bodyPr>
          <a:lstStyle/>
          <a:p>
            <a:endParaRPr lang="nl-BE" dirty="0"/>
          </a:p>
          <a:p>
            <a:pPr marL="0" indent="0">
              <a:buNone/>
            </a:pPr>
            <a:r>
              <a:rPr lang="nl-BE" b="1" dirty="0"/>
              <a:t>SUGARFREE</a:t>
            </a:r>
          </a:p>
          <a:p>
            <a:pPr marL="0" indent="0">
              <a:buNone/>
            </a:pPr>
            <a:endParaRPr lang="nl-BE" dirty="0"/>
          </a:p>
          <a:p>
            <a:pPr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Suikervrij </a:t>
            </a:r>
            <a:r>
              <a:rPr lang="nl-BE" sz="36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holgoed</a:t>
            </a: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minifiguren</a:t>
            </a:r>
          </a:p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figurines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mini sans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sucre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				</a:t>
            </a: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	</a:t>
            </a:r>
            <a:r>
              <a:rPr lang="nl-BE" sz="3600" b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€ 3,50/100g</a:t>
            </a: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endParaRPr lang="nl-NL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31746" name="Picture 2" descr="G:\DCIM\101MSDCF\DSC06903.JPG"/>
          <p:cNvPicPr>
            <a:picLocks noChangeAspect="1" noChangeArrowheads="1"/>
          </p:cNvPicPr>
          <p:nvPr/>
        </p:nvPicPr>
        <p:blipFill rotWithShape="1">
          <a:blip r:embed="rId2" cstate="print"/>
          <a:srcRect l="35081" r="38307"/>
          <a:stretch/>
        </p:blipFill>
        <p:spPr bwMode="auto">
          <a:xfrm>
            <a:off x="0" y="0"/>
            <a:ext cx="243348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9474" y="0"/>
            <a:ext cx="5534526" cy="6858000"/>
          </a:xfrm>
        </p:spPr>
        <p:txBody>
          <a:bodyPr>
            <a:normAutofit/>
          </a:bodyPr>
          <a:lstStyle/>
          <a:p>
            <a:endParaRPr lang="nl-BE" dirty="0"/>
          </a:p>
          <a:p>
            <a:pPr marL="0" indent="0">
              <a:buNone/>
            </a:pPr>
            <a:r>
              <a:rPr lang="nl-BE" b="1" dirty="0"/>
              <a:t>SUGARFREE</a:t>
            </a:r>
          </a:p>
          <a:p>
            <a:pPr marL="0" indent="0">
              <a:buNone/>
            </a:pPr>
            <a:endParaRPr lang="nl-BE" b="1" dirty="0"/>
          </a:p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Suikervrije kleine eitjes gevuld met praliné</a:t>
            </a:r>
          </a:p>
          <a:p>
            <a:pPr marL="0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petits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oeufs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fourrés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praliné sans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sucre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				</a:t>
            </a:r>
          </a:p>
          <a:p>
            <a:pPr>
              <a:buNone/>
            </a:pP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		</a:t>
            </a:r>
            <a:r>
              <a:rPr lang="nl-BE" sz="3600" b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€ 3,50/100g</a:t>
            </a: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37017" r="10062" b="22756"/>
          <a:stretch/>
        </p:blipFill>
        <p:spPr>
          <a:xfrm rot="5400000">
            <a:off x="-1624263" y="1624263"/>
            <a:ext cx="6858000" cy="360947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FDE7FED6-17BF-4E42-9699-A6C8A84EBB2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775F0A5-5DF6-4F16-AF1B-CC1D2CD54DC5}"/>
              </a:ext>
            </a:extLst>
          </p:cNvPr>
          <p:cNvSpPr/>
          <p:nvPr/>
        </p:nvSpPr>
        <p:spPr>
          <a:xfrm>
            <a:off x="611560" y="620688"/>
            <a:ext cx="7920880" cy="5616624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srgbClr val="FFC000"/>
              </a:solidFill>
              <a:latin typeface="Calibri" panose="020F0502020204030204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120AC3-D55A-4546-871C-AE14C4A2AB3B}"/>
              </a:ext>
            </a:extLst>
          </p:cNvPr>
          <p:cNvSpPr txBox="1"/>
          <p:nvPr/>
        </p:nvSpPr>
        <p:spPr>
          <a:xfrm>
            <a:off x="611560" y="1916832"/>
            <a:ext cx="79208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300" dirty="0">
                <a:solidFill>
                  <a:prstClr val="white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		</a:t>
            </a:r>
            <a:r>
              <a:rPr lang="nl-BE" sz="3600" dirty="0">
                <a:solidFill>
                  <a:prstClr val="white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Hartelijk dank voor </a:t>
            </a:r>
          </a:p>
          <a:p>
            <a:r>
              <a:rPr lang="nl-BE" sz="3600" dirty="0">
                <a:solidFill>
                  <a:prstClr val="white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uw bestelling. Bon </a:t>
            </a:r>
            <a:r>
              <a:rPr lang="nl-BE" sz="3600" dirty="0" err="1">
                <a:solidFill>
                  <a:prstClr val="white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appétit</a:t>
            </a:r>
            <a:r>
              <a:rPr lang="nl-BE" sz="3600" dirty="0">
                <a:solidFill>
                  <a:prstClr val="white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</a:p>
          <a:p>
            <a:endParaRPr lang="nl-BE" sz="3600" dirty="0">
              <a:solidFill>
                <a:prstClr val="white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nl-BE" sz="3300" dirty="0">
              <a:solidFill>
                <a:prstClr val="white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r"/>
            <a:r>
              <a:rPr lang="nl-BE" sz="2500" dirty="0">
                <a:solidFill>
                  <a:prstClr val="white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~Het VDV Chocolaterie Team</a:t>
            </a:r>
          </a:p>
        </p:txBody>
      </p:sp>
    </p:spTree>
    <p:extLst>
      <p:ext uri="{BB962C8B-B14F-4D97-AF65-F5344CB8AC3E}">
        <p14:creationId xmlns:p14="http://schemas.microsoft.com/office/powerpoint/2010/main" val="2831860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7768" y="548680"/>
            <a:ext cx="3996232" cy="5577484"/>
          </a:xfrm>
        </p:spPr>
        <p:txBody>
          <a:bodyPr>
            <a:normAutofit lnSpcReduction="10000"/>
          </a:bodyPr>
          <a:lstStyle/>
          <a:p>
            <a:pPr marL="0" lvl="5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Carter, de lachende haas in witte, pure of melkchocolade</a:t>
            </a:r>
          </a:p>
          <a:p>
            <a:pPr marL="0" lvl="5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5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Carter,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lièvre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souriant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pur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ou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chocolat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endParaRPr lang="nl-BE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5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5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36cm - 500 g</a:t>
            </a:r>
          </a:p>
          <a:p>
            <a:pPr marL="0" lvl="5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€ 16.95</a:t>
            </a:r>
          </a:p>
          <a:p>
            <a:pPr lvl="5">
              <a:buNone/>
            </a:pPr>
            <a:endParaRPr lang="nl-NL" sz="40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" y="-7265"/>
            <a:ext cx="5148950" cy="68652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3500" y="27828"/>
            <a:ext cx="4000500" cy="6713539"/>
          </a:xfrm>
        </p:spPr>
        <p:txBody>
          <a:bodyPr>
            <a:normAutofit fontScale="92500"/>
          </a:bodyPr>
          <a:lstStyle/>
          <a:p>
            <a:pPr marL="0" lvl="5" indent="0">
              <a:buNone/>
            </a:pPr>
            <a:endParaRPr lang="nl-BE" sz="4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5" indent="0">
              <a:buNone/>
            </a:pPr>
            <a:r>
              <a:rPr lang="nl-BE" sz="39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Lee, lachende haas in witte, pure of melkchocolade</a:t>
            </a:r>
          </a:p>
          <a:p>
            <a:pPr marL="0" lvl="5" indent="0">
              <a:buNone/>
            </a:pPr>
            <a:endParaRPr lang="nl-BE" sz="39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5" indent="0">
              <a:buNone/>
            </a:pP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Lee,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lièvre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souriant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pur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ou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chocolat au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endParaRPr lang="nl-BE" sz="39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5" indent="0">
              <a:buNone/>
            </a:pPr>
            <a:endParaRPr lang="nl-BE" sz="39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5" indent="0">
              <a:buNone/>
            </a:pP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26 cm - 200 g	</a:t>
            </a:r>
          </a:p>
          <a:p>
            <a:pPr marL="0" lvl="5" indent="0">
              <a:buNone/>
            </a:pP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			 € 6.99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3500" y="27828"/>
            <a:ext cx="4000500" cy="6713539"/>
          </a:xfrm>
        </p:spPr>
        <p:txBody>
          <a:bodyPr>
            <a:normAutofit fontScale="92500"/>
          </a:bodyPr>
          <a:lstStyle/>
          <a:p>
            <a:pPr marL="0" lvl="5" indent="0">
              <a:buNone/>
            </a:pPr>
            <a:endParaRPr lang="nl-BE" sz="4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5" indent="0">
              <a:buNone/>
            </a:pPr>
            <a:r>
              <a:rPr lang="nl-BE" sz="39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Lou, lachende haas in melkchocolade met oranje neusje</a:t>
            </a:r>
          </a:p>
          <a:p>
            <a:pPr marL="0" lvl="5" indent="0">
              <a:buNone/>
            </a:pPr>
            <a:endParaRPr lang="nl-BE" sz="39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5" indent="0">
              <a:buNone/>
            </a:pP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Lou,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lièvre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souriant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au chocolat au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et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nez</a:t>
            </a: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9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orange</a:t>
            </a:r>
            <a:endParaRPr lang="nl-BE" sz="39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5" indent="0">
              <a:buNone/>
            </a:pPr>
            <a:endParaRPr lang="nl-BE" sz="39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lvl="5" indent="0">
              <a:buNone/>
            </a:pP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26 cm - 200 g	</a:t>
            </a:r>
          </a:p>
          <a:p>
            <a:pPr marL="0" lvl="5" indent="0">
              <a:buNone/>
            </a:pPr>
            <a:r>
              <a:rPr lang="nl-BE" sz="39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			 € 7.50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A7754A-ACD8-423E-9B8B-0B886EDD8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5"/>
            <a:ext cx="5078839" cy="67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64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43501" y="-1"/>
            <a:ext cx="4000499" cy="68580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Bob, haas met tablet in lichte melkchocolade, afgewerkt met witte en pure chocolade</a:t>
            </a:r>
          </a:p>
          <a:p>
            <a:pPr marL="0" indent="0">
              <a:buNone/>
            </a:pP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Bob,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lièvre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avec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son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smartphone au chocolat au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lait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(details au chocolat </a:t>
            </a:r>
            <a:r>
              <a:rPr lang="nl-BE" sz="36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blanc</a:t>
            </a: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et pur)</a:t>
            </a:r>
            <a:endParaRPr lang="nl-BE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28 cm - 500g</a:t>
            </a:r>
          </a:p>
          <a:p>
            <a:pPr marL="0" indent="0">
              <a:buNone/>
            </a:pPr>
            <a:r>
              <a:rPr lang="nl-BE" sz="36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			€ 17.95</a:t>
            </a:r>
            <a:endParaRPr lang="nl-NL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60677"/>
            <a:ext cx="6858001" cy="51435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10947</TotalTime>
  <Words>2024</Words>
  <Application>Microsoft Office PowerPoint</Application>
  <PresentationFormat>Diavoorstelling (4:3)</PresentationFormat>
  <Paragraphs>381</Paragraphs>
  <Slides>57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57</vt:i4>
      </vt:variant>
    </vt:vector>
  </HeadingPairs>
  <TitlesOfParts>
    <vt:vector size="61" baseType="lpstr">
      <vt:lpstr>Arabic Typesetting</vt:lpstr>
      <vt:lpstr>Arial</vt:lpstr>
      <vt:lpstr>Calibri</vt:lpstr>
      <vt:lpstr>Office-thema</vt:lpstr>
      <vt:lpstr>PowerPoint-presentatie</vt:lpstr>
      <vt:lpstr> </vt:lpstr>
      <vt:lpstr>Half ei in witte, fondant of melkchocolade gevuld met 500 g pralines of kleine eitjes Demi-oeuf au chocolat blanc, fondant ou au lait rempli de 500 g de pralines ou petits oeufs     € 19.95</vt:lpstr>
      <vt:lpstr>PowerPoint-presentatie</vt:lpstr>
      <vt:lpstr>Louis,  de reuze staande haas in melkchocolade, witte of fondant chocolade  Louis, le lièvre magnum au chocolat au lait, blanc ou noir  49 cm - 1kg    € 29.95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Picasso, de schilderhaas in  melkchocolade  Picasso, le lièvre peintre au chocolat au lait 14 cm    € 3,95/st</vt:lpstr>
      <vt:lpstr>Bram, de smiley haas met de gekleurde strik in  melkchocolade  Bram, le lièvre riant avec son noeud papillon coloré au chocolat au lait  14cm        € 4.95/st</vt:lpstr>
      <vt:lpstr>Jenny, het happy easter haasje met ei op de rug in  melkchocolade  Jenny, le lièvre avec un oeuf sur le dos au chocolat au lait  11cm    € 2,95/st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Lege eierdoos  Boîte aux oeufs vide     € 1,00 </vt:lpstr>
      <vt:lpstr>PowerPoint-presentatie</vt:lpstr>
      <vt:lpstr>PowerPoint-presentatie</vt:lpstr>
      <vt:lpstr>Eierdooier (smikkeleitje) in witte, fondant en melkchocolade, gevuld  met praliné  Jaune d’oeuf au chocolat blanc, noir et au lait,  rempli de praliné         € 2.95/100g</vt:lpstr>
      <vt:lpstr>PowerPoint-presentatie</vt:lpstr>
      <vt:lpstr>  Ambachtelijke paaskoekjes verpakt per 10 stuks  Des biscuits de Pâques artisanaux, embalées par 10 pièces             € 7,50</vt:lpstr>
      <vt:lpstr>Groen doosje gevuld met eitjes  Bôite verte remplie de petits oeufs   320 g    € 10.95 </vt:lpstr>
      <vt:lpstr>Fuchsia gietertje opgevuld met eitjes  Fuchsia arrosoir rempli de petits oeufs         €  9.95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Mengeling paaseitjes praliné verpakt in tipzak met 12 st van 8.5g . Aankoopprijs  € 1.40.    Eitjes 12 g/stuk verschillende smaken mogelijk; aankoopprijs € 2.80/100 g.</vt:lpstr>
      <vt:lpstr>PowerPoint-presentatie</vt:lpstr>
      <vt:lpstr>PowerPoint-presentatie</vt:lpstr>
      <vt:lpstr>PowerPoint-presentatie</vt:lpstr>
      <vt:lpstr>De échte cuberdons  Les vrais cuberdons  - 200 g: € 5.00 - 400 g: € 8.00</vt:lpstr>
      <vt:lpstr>Vierkante spekken met fondant chocolade.  Des lards carrés au chocolat fondant.   9 stuks       € 5,75 </vt:lpstr>
      <vt:lpstr>Malse vierkante spekken  wit-roze.  Des lards doux carrés  blanc-rose.   9 stuks       € 5,75 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VDV</dc:creator>
  <cp:lastModifiedBy>32477</cp:lastModifiedBy>
  <cp:revision>520</cp:revision>
  <cp:lastPrinted>2018-02-12T16:45:25Z</cp:lastPrinted>
  <dcterms:created xsi:type="dcterms:W3CDTF">2012-02-08T16:11:48Z</dcterms:created>
  <dcterms:modified xsi:type="dcterms:W3CDTF">2022-02-07T11:25:32Z</dcterms:modified>
</cp:coreProperties>
</file>